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51"/>
  </p:notesMasterIdLst>
  <p:handoutMasterIdLst>
    <p:handoutMasterId r:id="rId52"/>
  </p:handoutMasterIdLst>
  <p:sldIdLst>
    <p:sldId id="256" r:id="rId2"/>
    <p:sldId id="449" r:id="rId3"/>
    <p:sldId id="450" r:id="rId4"/>
    <p:sldId id="452" r:id="rId5"/>
    <p:sldId id="451" r:id="rId6"/>
    <p:sldId id="453" r:id="rId7"/>
    <p:sldId id="496" r:id="rId8"/>
    <p:sldId id="497" r:id="rId9"/>
    <p:sldId id="457" r:id="rId10"/>
    <p:sldId id="458" r:id="rId11"/>
    <p:sldId id="491" r:id="rId12"/>
    <p:sldId id="492" r:id="rId13"/>
    <p:sldId id="495" r:id="rId14"/>
    <p:sldId id="494" r:id="rId15"/>
    <p:sldId id="493" r:id="rId16"/>
    <p:sldId id="459" r:id="rId17"/>
    <p:sldId id="460" r:id="rId18"/>
    <p:sldId id="461" r:id="rId19"/>
    <p:sldId id="462" r:id="rId20"/>
    <p:sldId id="463" r:id="rId21"/>
    <p:sldId id="464" r:id="rId22"/>
    <p:sldId id="465" r:id="rId23"/>
    <p:sldId id="466" r:id="rId24"/>
    <p:sldId id="467" r:id="rId25"/>
    <p:sldId id="468" r:id="rId26"/>
    <p:sldId id="469" r:id="rId27"/>
    <p:sldId id="470" r:id="rId28"/>
    <p:sldId id="471" r:id="rId29"/>
    <p:sldId id="472" r:id="rId30"/>
    <p:sldId id="473" r:id="rId31"/>
    <p:sldId id="474" r:id="rId32"/>
    <p:sldId id="475" r:id="rId33"/>
    <p:sldId id="476" r:id="rId34"/>
    <p:sldId id="498" r:id="rId35"/>
    <p:sldId id="499" r:id="rId36"/>
    <p:sldId id="477" r:id="rId37"/>
    <p:sldId id="478" r:id="rId38"/>
    <p:sldId id="479" r:id="rId39"/>
    <p:sldId id="500" r:id="rId40"/>
    <p:sldId id="481" r:id="rId41"/>
    <p:sldId id="482" r:id="rId42"/>
    <p:sldId id="483" r:id="rId43"/>
    <p:sldId id="484" r:id="rId44"/>
    <p:sldId id="485" r:id="rId45"/>
    <p:sldId id="486" r:id="rId46"/>
    <p:sldId id="501" r:id="rId47"/>
    <p:sldId id="502" r:id="rId48"/>
    <p:sldId id="487" r:id="rId49"/>
    <p:sldId id="489" r:id="rId50"/>
  </p:sldIdLst>
  <p:sldSz cx="9144000" cy="6858000" type="screen4x3"/>
  <p:notesSz cx="6858000" cy="9947275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wmf"/><Relationship Id="rId2" Type="http://schemas.openxmlformats.org/officeDocument/2006/relationships/image" Target="../media/image43.wmf"/><Relationship Id="rId1" Type="http://schemas.openxmlformats.org/officeDocument/2006/relationships/image" Target="../media/image42.wmf"/><Relationship Id="rId6" Type="http://schemas.openxmlformats.org/officeDocument/2006/relationships/image" Target="../media/image47.wmf"/><Relationship Id="rId5" Type="http://schemas.openxmlformats.org/officeDocument/2006/relationships/image" Target="../media/image46.wmf"/><Relationship Id="rId4" Type="http://schemas.openxmlformats.org/officeDocument/2006/relationships/image" Target="../media/image4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4" Type="http://schemas.openxmlformats.org/officeDocument/2006/relationships/image" Target="../media/image46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8.wmf"/><Relationship Id="rId2" Type="http://schemas.openxmlformats.org/officeDocument/2006/relationships/image" Target="../media/image57.wmf"/><Relationship Id="rId1" Type="http://schemas.openxmlformats.org/officeDocument/2006/relationships/image" Target="../media/image56.wmf"/><Relationship Id="rId4" Type="http://schemas.openxmlformats.org/officeDocument/2006/relationships/image" Target="../media/image5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21.v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image" Target="../media/image68.wmf"/><Relationship Id="rId7" Type="http://schemas.openxmlformats.org/officeDocument/2006/relationships/image" Target="../media/image72.wmf"/><Relationship Id="rId2" Type="http://schemas.openxmlformats.org/officeDocument/2006/relationships/image" Target="../media/image67.wmf"/><Relationship Id="rId1" Type="http://schemas.openxmlformats.org/officeDocument/2006/relationships/image" Target="../media/image66.wmf"/><Relationship Id="rId6" Type="http://schemas.openxmlformats.org/officeDocument/2006/relationships/image" Target="../media/image71.wmf"/><Relationship Id="rId5" Type="http://schemas.openxmlformats.org/officeDocument/2006/relationships/image" Target="../media/image70.wmf"/><Relationship Id="rId10" Type="http://schemas.openxmlformats.org/officeDocument/2006/relationships/image" Target="../media/image75.wmf"/><Relationship Id="rId4" Type="http://schemas.openxmlformats.org/officeDocument/2006/relationships/image" Target="../media/image69.wmf"/><Relationship Id="rId9" Type="http://schemas.openxmlformats.org/officeDocument/2006/relationships/image" Target="../media/image74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4" Type="http://schemas.openxmlformats.org/officeDocument/2006/relationships/image" Target="../media/image80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2.w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4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86.wmf"/><Relationship Id="rId1" Type="http://schemas.openxmlformats.org/officeDocument/2006/relationships/image" Target="../media/image85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88.wmf"/><Relationship Id="rId1" Type="http://schemas.openxmlformats.org/officeDocument/2006/relationships/image" Target="../media/image87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92.wmf"/><Relationship Id="rId1" Type="http://schemas.openxmlformats.org/officeDocument/2006/relationships/image" Target="../media/image9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4" Type="http://schemas.openxmlformats.org/officeDocument/2006/relationships/image" Target="../media/image12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wmf"/><Relationship Id="rId2" Type="http://schemas.openxmlformats.org/officeDocument/2006/relationships/image" Target="../media/image95.wmf"/><Relationship Id="rId1" Type="http://schemas.openxmlformats.org/officeDocument/2006/relationships/image" Target="../media/image94.wmf"/><Relationship Id="rId4" Type="http://schemas.openxmlformats.org/officeDocument/2006/relationships/image" Target="../media/image97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wmf"/><Relationship Id="rId2" Type="http://schemas.openxmlformats.org/officeDocument/2006/relationships/image" Target="../media/image100.wmf"/><Relationship Id="rId1" Type="http://schemas.openxmlformats.org/officeDocument/2006/relationships/image" Target="../media/image99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3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4.wmf"/><Relationship Id="rId2" Type="http://schemas.openxmlformats.org/officeDocument/2006/relationships/image" Target="../media/image96.wmf"/><Relationship Id="rId1" Type="http://schemas.openxmlformats.org/officeDocument/2006/relationships/image" Target="../media/image105.wmf"/><Relationship Id="rId4" Type="http://schemas.openxmlformats.org/officeDocument/2006/relationships/image" Target="../media/image106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1.wmf"/><Relationship Id="rId1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8A7-7527-4413-87A8-01EA1F01143E}" type="datetimeFigureOut">
              <a:rPr lang="en-US" smtClean="0"/>
              <a:pPr/>
              <a:t>12/19/2016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31CE4B-E2D5-44C9-BDDE-07759C5ABA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3133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35D13-A29D-4115-9F9D-57EC2DE48316}" type="datetimeFigureOut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Latn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1B57B7-22DB-4FAC-BB8F-E5EFEBAF7825}" type="slidenum">
              <a:rPr lang="sr-Latn-BA" smtClean="0"/>
              <a:pPr/>
              <a:t>‹#›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7349775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</a:t>
            </a:fld>
            <a:endParaRPr lang="sr-Latn-B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3</a:t>
            </a:fld>
            <a:endParaRPr lang="sr-Latn-BA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9</a:t>
            </a:fld>
            <a:endParaRPr lang="sr-Latn-BA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17</a:t>
            </a:fld>
            <a:endParaRPr lang="sr-Latn-B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24</a:t>
            </a:fld>
            <a:endParaRPr lang="sr-Latn-B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B57B7-22DB-4FAC-BB8F-E5EFEBAF7825}" type="slidenum">
              <a:rPr lang="sr-Latn-BA" smtClean="0"/>
              <a:pPr/>
              <a:t>45</a:t>
            </a:fld>
            <a:endParaRPr lang="sr-Latn-B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7407703-8E16-487E-9C53-5689B35F1D8A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43AA0E7-D7EE-49B6-B6C2-B607531B6015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80CEEA-64DD-4F7E-972B-B3E62417384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7D15085-61EA-4A77-82EF-793DC7812A8C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45D375-66D2-4263-B149-F7313A838E3D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66EC71E-8544-4CFF-A937-EC4E0B9C919A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5E92F60-BD0A-41E4-863C-4EAD360F08C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F5A6BB-F95F-48BA-89E8-12713FF2513F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B149468-6968-41E6-80E1-73184D1A2A2E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490319-D2A6-4E1F-B1B3-113C61BEEB69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sr-Latn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9D40A75F-5F73-460E-986C-9D6CF0A14AB4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r-Latn-BA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F60189B4-FA48-454A-900D-837CD364718B}" type="slidenum">
              <a:rPr lang="sr-Latn-BA" smtClean="0"/>
              <a:pPr/>
              <a:t>‹#›</a:t>
            </a:fld>
            <a:endParaRPr lang="sr-Latn-BA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1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16.wmf"/><Relationship Id="rId4" Type="http://schemas.openxmlformats.org/officeDocument/2006/relationships/oleObject" Target="../embeddings/oleObject11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19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3.wmf"/><Relationship Id="rId4" Type="http://schemas.openxmlformats.org/officeDocument/2006/relationships/image" Target="../media/image20.wmf"/><Relationship Id="rId9" Type="http://schemas.openxmlformats.org/officeDocument/2006/relationships/oleObject" Target="../embeddings/oleObject1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6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Relationship Id="rId9" Type="http://schemas.openxmlformats.org/officeDocument/2006/relationships/image" Target="../media/image3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1.jpeg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2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8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7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9.wmf"/><Relationship Id="rId5" Type="http://schemas.openxmlformats.org/officeDocument/2006/relationships/oleObject" Target="../embeddings/oleObject30.bin"/><Relationship Id="rId4" Type="http://schemas.openxmlformats.org/officeDocument/2006/relationships/image" Target="../media/image3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1.wmf"/><Relationship Id="rId4" Type="http://schemas.openxmlformats.org/officeDocument/2006/relationships/oleObject" Target="../embeddings/oleObject31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13" Type="http://schemas.openxmlformats.org/officeDocument/2006/relationships/image" Target="../media/image46.wmf"/><Relationship Id="rId3" Type="http://schemas.openxmlformats.org/officeDocument/2006/relationships/image" Target="../media/image40.jpeg"/><Relationship Id="rId7" Type="http://schemas.openxmlformats.org/officeDocument/2006/relationships/image" Target="../media/image43.wmf"/><Relationship Id="rId12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45.wmf"/><Relationship Id="rId5" Type="http://schemas.openxmlformats.org/officeDocument/2006/relationships/image" Target="../media/image42.wmf"/><Relationship Id="rId15" Type="http://schemas.openxmlformats.org/officeDocument/2006/relationships/image" Target="../media/image47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44.wmf"/><Relationship Id="rId14" Type="http://schemas.openxmlformats.org/officeDocument/2006/relationships/oleObject" Target="../embeddings/oleObject37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48.wmf"/><Relationship Id="rId4" Type="http://schemas.openxmlformats.org/officeDocument/2006/relationships/oleObject" Target="../embeddings/oleObject38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50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49.wmf"/><Relationship Id="rId9" Type="http://schemas.openxmlformats.org/officeDocument/2006/relationships/image" Target="../media/image52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wmf"/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54.wmf"/><Relationship Id="rId5" Type="http://schemas.openxmlformats.org/officeDocument/2006/relationships/oleObject" Target="../embeddings/oleObject43.bin"/><Relationship Id="rId10" Type="http://schemas.openxmlformats.org/officeDocument/2006/relationships/image" Target="../media/image46.wmf"/><Relationship Id="rId4" Type="http://schemas.openxmlformats.org/officeDocument/2006/relationships/image" Target="../media/image53.wmf"/><Relationship Id="rId9" Type="http://schemas.openxmlformats.org/officeDocument/2006/relationships/oleObject" Target="../embeddings/oleObject45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8.bin"/><Relationship Id="rId3" Type="http://schemas.openxmlformats.org/officeDocument/2006/relationships/image" Target="../media/image60.jpeg"/><Relationship Id="rId7" Type="http://schemas.openxmlformats.org/officeDocument/2006/relationships/image" Target="../media/image57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7.bin"/><Relationship Id="rId11" Type="http://schemas.openxmlformats.org/officeDocument/2006/relationships/image" Target="../media/image59.wmf"/><Relationship Id="rId5" Type="http://schemas.openxmlformats.org/officeDocument/2006/relationships/image" Target="../media/image56.wmf"/><Relationship Id="rId10" Type="http://schemas.openxmlformats.org/officeDocument/2006/relationships/oleObject" Target="../embeddings/oleObject49.bin"/><Relationship Id="rId4" Type="http://schemas.openxmlformats.org/officeDocument/2006/relationships/oleObject" Target="../embeddings/oleObject46.bin"/><Relationship Id="rId9" Type="http://schemas.openxmlformats.org/officeDocument/2006/relationships/image" Target="../media/image58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2.bin"/><Relationship Id="rId3" Type="http://schemas.openxmlformats.org/officeDocument/2006/relationships/image" Target="../media/image65.jpeg"/><Relationship Id="rId7" Type="http://schemas.openxmlformats.org/officeDocument/2006/relationships/image" Target="../media/image6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51.bin"/><Relationship Id="rId11" Type="http://schemas.openxmlformats.org/officeDocument/2006/relationships/image" Target="../media/image64.wmf"/><Relationship Id="rId5" Type="http://schemas.openxmlformats.org/officeDocument/2006/relationships/image" Target="../media/image61.wmf"/><Relationship Id="rId10" Type="http://schemas.openxmlformats.org/officeDocument/2006/relationships/oleObject" Target="../embeddings/oleObject53.bin"/><Relationship Id="rId4" Type="http://schemas.openxmlformats.org/officeDocument/2006/relationships/oleObject" Target="../embeddings/oleObject50.bin"/><Relationship Id="rId9" Type="http://schemas.openxmlformats.org/officeDocument/2006/relationships/image" Target="../media/image63.w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70.w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65.jpeg"/><Relationship Id="rId21" Type="http://schemas.openxmlformats.org/officeDocument/2006/relationships/oleObject" Target="../embeddings/oleObject63.bin"/><Relationship Id="rId7" Type="http://schemas.openxmlformats.org/officeDocument/2006/relationships/image" Target="../media/image67.w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72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69.wmf"/><Relationship Id="rId24" Type="http://schemas.openxmlformats.org/officeDocument/2006/relationships/image" Target="../media/image75.wmf"/><Relationship Id="rId5" Type="http://schemas.openxmlformats.org/officeDocument/2006/relationships/image" Target="../media/image66.wmf"/><Relationship Id="rId15" Type="http://schemas.openxmlformats.org/officeDocument/2006/relationships/image" Target="../media/image71.wmf"/><Relationship Id="rId23" Type="http://schemas.openxmlformats.org/officeDocument/2006/relationships/oleObject" Target="../embeddings/oleObject64.bin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73.w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68.wmf"/><Relationship Id="rId14" Type="http://schemas.openxmlformats.org/officeDocument/2006/relationships/oleObject" Target="../embeddings/oleObject59.bin"/><Relationship Id="rId22" Type="http://schemas.openxmlformats.org/officeDocument/2006/relationships/image" Target="../media/image74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76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8.bin"/><Relationship Id="rId3" Type="http://schemas.openxmlformats.org/officeDocument/2006/relationships/image" Target="../media/image81.jpeg"/><Relationship Id="rId7" Type="http://schemas.openxmlformats.org/officeDocument/2006/relationships/image" Target="../media/image7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67.bin"/><Relationship Id="rId11" Type="http://schemas.openxmlformats.org/officeDocument/2006/relationships/image" Target="../media/image80.wmf"/><Relationship Id="rId5" Type="http://schemas.openxmlformats.org/officeDocument/2006/relationships/image" Target="../media/image77.wmf"/><Relationship Id="rId10" Type="http://schemas.openxmlformats.org/officeDocument/2006/relationships/oleObject" Target="../embeddings/oleObject69.bin"/><Relationship Id="rId4" Type="http://schemas.openxmlformats.org/officeDocument/2006/relationships/oleObject" Target="../embeddings/oleObject66.bin"/><Relationship Id="rId9" Type="http://schemas.openxmlformats.org/officeDocument/2006/relationships/image" Target="../media/image7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82.wmf"/><Relationship Id="rId4" Type="http://schemas.openxmlformats.org/officeDocument/2006/relationships/oleObject" Target="../embeddings/oleObject70.bin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4" Type="http://schemas.openxmlformats.org/officeDocument/2006/relationships/image" Target="../media/image84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73.bin"/><Relationship Id="rId4" Type="http://schemas.openxmlformats.org/officeDocument/2006/relationships/image" Target="../media/image85.w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75.bin"/><Relationship Id="rId4" Type="http://schemas.openxmlformats.org/officeDocument/2006/relationships/image" Target="../media/image87.wmf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77.bin"/><Relationship Id="rId4" Type="http://schemas.openxmlformats.org/officeDocument/2006/relationships/image" Target="../media/image89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8.bin"/><Relationship Id="rId7" Type="http://schemas.openxmlformats.org/officeDocument/2006/relationships/image" Target="../media/image92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oleObject" Target="../embeddings/oleObject79.bin"/><Relationship Id="rId5" Type="http://schemas.openxmlformats.org/officeDocument/2006/relationships/image" Target="../media/image93.jpeg"/><Relationship Id="rId4" Type="http://schemas.openxmlformats.org/officeDocument/2006/relationships/image" Target="../media/image91.wmf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2.bin"/><Relationship Id="rId3" Type="http://schemas.openxmlformats.org/officeDocument/2006/relationships/image" Target="../media/image98.jpeg"/><Relationship Id="rId7" Type="http://schemas.openxmlformats.org/officeDocument/2006/relationships/image" Target="../media/image9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oleObject" Target="../embeddings/oleObject81.bin"/><Relationship Id="rId11" Type="http://schemas.openxmlformats.org/officeDocument/2006/relationships/image" Target="../media/image97.wmf"/><Relationship Id="rId5" Type="http://schemas.openxmlformats.org/officeDocument/2006/relationships/image" Target="../media/image94.wmf"/><Relationship Id="rId10" Type="http://schemas.openxmlformats.org/officeDocument/2006/relationships/oleObject" Target="../embeddings/oleObject83.bin"/><Relationship Id="rId4" Type="http://schemas.openxmlformats.org/officeDocument/2006/relationships/oleObject" Target="../embeddings/oleObject80.bin"/><Relationship Id="rId9" Type="http://schemas.openxmlformats.org/officeDocument/2006/relationships/image" Target="../media/image96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6.bin"/><Relationship Id="rId13" Type="http://schemas.openxmlformats.org/officeDocument/2006/relationships/image" Target="../media/image103.wmf"/><Relationship Id="rId3" Type="http://schemas.openxmlformats.org/officeDocument/2006/relationships/image" Target="../media/image104.jpeg"/><Relationship Id="rId7" Type="http://schemas.openxmlformats.org/officeDocument/2006/relationships/image" Target="../media/image100.wmf"/><Relationship Id="rId12" Type="http://schemas.openxmlformats.org/officeDocument/2006/relationships/oleObject" Target="../embeddings/oleObject8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oleObject" Target="../embeddings/oleObject85.bin"/><Relationship Id="rId11" Type="http://schemas.openxmlformats.org/officeDocument/2006/relationships/image" Target="../media/image102.wmf"/><Relationship Id="rId5" Type="http://schemas.openxmlformats.org/officeDocument/2006/relationships/image" Target="../media/image99.wmf"/><Relationship Id="rId10" Type="http://schemas.openxmlformats.org/officeDocument/2006/relationships/oleObject" Target="../embeddings/oleObject87.bin"/><Relationship Id="rId4" Type="http://schemas.openxmlformats.org/officeDocument/2006/relationships/oleObject" Target="../embeddings/oleObject84.bin"/><Relationship Id="rId9" Type="http://schemas.openxmlformats.org/officeDocument/2006/relationships/image" Target="../media/image101.wmf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1.bin"/><Relationship Id="rId3" Type="http://schemas.openxmlformats.org/officeDocument/2006/relationships/image" Target="../media/image107.jpeg"/><Relationship Id="rId7" Type="http://schemas.openxmlformats.org/officeDocument/2006/relationships/image" Target="../media/image9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90.bin"/><Relationship Id="rId11" Type="http://schemas.openxmlformats.org/officeDocument/2006/relationships/image" Target="../media/image106.wmf"/><Relationship Id="rId5" Type="http://schemas.openxmlformats.org/officeDocument/2006/relationships/image" Target="../media/image105.wmf"/><Relationship Id="rId10" Type="http://schemas.openxmlformats.org/officeDocument/2006/relationships/oleObject" Target="../embeddings/oleObject92.bin"/><Relationship Id="rId4" Type="http://schemas.openxmlformats.org/officeDocument/2006/relationships/oleObject" Target="../embeddings/oleObject89.bin"/><Relationship Id="rId9" Type="http://schemas.openxmlformats.org/officeDocument/2006/relationships/image" Target="../media/image9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6.jpeg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8.jpeg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12.wmf"/><Relationship Id="rId4" Type="http://schemas.openxmlformats.org/officeDocument/2006/relationships/image" Target="../media/image9.wmf"/><Relationship Id="rId9" Type="http://schemas.openxmlformats.org/officeDocument/2006/relationships/oleObject" Target="../embeddings/oleObject8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32560" y="1313874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sr-Latn-BA" sz="6000" b="1" dirty="0" smtClean="0"/>
              <a:t>MEHANIKA I </a:t>
            </a:r>
            <a:r>
              <a:rPr lang="sr-Latn-BA" sz="4000" b="1" dirty="0" smtClean="0"/>
              <a:t/>
            </a:r>
            <a:br>
              <a:rPr lang="sr-Latn-BA" sz="4000" b="1" dirty="0" smtClean="0"/>
            </a:br>
            <a:r>
              <a:rPr lang="sr-Latn-BA" sz="4000" b="1" dirty="0" smtClean="0"/>
              <a:t>(STATIKA)</a:t>
            </a:r>
            <a:endParaRPr lang="sr-Latn-BA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32560" y="3105160"/>
            <a:ext cx="7406640" cy="1752600"/>
          </a:xfrm>
        </p:spPr>
        <p:txBody>
          <a:bodyPr>
            <a:normAutofit/>
          </a:bodyPr>
          <a:lstStyle/>
          <a:p>
            <a:pPr algn="ctr"/>
            <a:r>
              <a:rPr lang="sr-Latn-RS" sz="4000" dirty="0" smtClean="0"/>
              <a:t>MEH1</a:t>
            </a:r>
            <a:r>
              <a:rPr lang="sr-Latn-RS" sz="4000" dirty="0" smtClean="0">
                <a:sym typeface="Symbol"/>
              </a:rPr>
              <a:t>1</a:t>
            </a:r>
            <a:r>
              <a:rPr lang="en-US" sz="4000" dirty="0" smtClean="0">
                <a:sym typeface="Symbol"/>
              </a:rPr>
              <a:t>6</a:t>
            </a:r>
            <a:r>
              <a:rPr lang="sr-Latn-RS" sz="4000" dirty="0" smtClean="0">
                <a:sym typeface="Symbol"/>
              </a:rPr>
              <a:t>.1</a:t>
            </a:r>
            <a:r>
              <a:rPr lang="en-US" sz="4000" dirty="0" smtClean="0">
                <a:sym typeface="Symbol"/>
              </a:rPr>
              <a:t>7</a:t>
            </a:r>
            <a:r>
              <a:rPr lang="sr-Latn-RS" sz="4000" dirty="0" smtClean="0">
                <a:sym typeface="Symbol"/>
              </a:rPr>
              <a:t>P12</a:t>
            </a:r>
            <a:endParaRPr lang="sr-Latn-BA" sz="4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F0F9-D4A8-454B-AD2F-BFC34CB3EB6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</a:t>
            </a:fld>
            <a:endParaRPr lang="sr-Latn-B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10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013194" y="3903439"/>
            <a:ext cx="6395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Primer </a:t>
            </a:r>
            <a:r>
              <a:rPr lang="sr-Latn-RS" sz="2400" i="1" dirty="0" err="1" smtClean="0"/>
              <a:t>Gerberove</a:t>
            </a:r>
            <a:r>
              <a:rPr lang="sr-Latn-RS" sz="2400" i="1" dirty="0" smtClean="0"/>
              <a:t> rešetke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013194" y="4604935"/>
            <a:ext cx="6395605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Podaci</a:t>
            </a:r>
            <a:r>
              <a:rPr lang="en-US" sz="2400" b="1" dirty="0" smtClean="0"/>
              <a:t>: </a:t>
            </a:r>
            <a:r>
              <a:rPr lang="en-US" sz="2400" dirty="0" smtClean="0"/>
              <a:t>F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= 10 </a:t>
            </a:r>
            <a:r>
              <a:rPr lang="en-US" sz="2400" dirty="0" err="1" smtClean="0"/>
              <a:t>kN</a:t>
            </a:r>
            <a:r>
              <a:rPr lang="en-US" sz="2400" dirty="0" smtClean="0"/>
              <a:t>, </a:t>
            </a:r>
            <a:r>
              <a:rPr lang="sr-Latn-RS" sz="2400" dirty="0" smtClean="0"/>
              <a:t>F</a:t>
            </a:r>
            <a:r>
              <a:rPr lang="sr-Latn-RS" sz="2400" baseline="-25000" dirty="0" smtClean="0"/>
              <a:t>2</a:t>
            </a:r>
            <a:r>
              <a:rPr lang="sr-Latn-RS" sz="2400" dirty="0" smtClean="0"/>
              <a:t> = 20 </a:t>
            </a:r>
            <a:r>
              <a:rPr lang="sr-Latn-RS" sz="2400" dirty="0" err="1" smtClean="0"/>
              <a:t>kN</a:t>
            </a:r>
            <a:r>
              <a:rPr lang="sr-Latn-RS" sz="2400" dirty="0" smtClean="0"/>
              <a:t>, F</a:t>
            </a:r>
            <a:r>
              <a:rPr lang="sr-Latn-RS" sz="2400" baseline="-25000" dirty="0" smtClean="0"/>
              <a:t>3</a:t>
            </a:r>
            <a:r>
              <a:rPr lang="sr-Latn-RS" sz="2400" dirty="0" smtClean="0"/>
              <a:t> = 30 </a:t>
            </a:r>
            <a:r>
              <a:rPr lang="sr-Latn-RS" sz="2400" dirty="0" err="1" smtClean="0"/>
              <a:t>kN</a:t>
            </a:r>
            <a:r>
              <a:rPr lang="sr-Latn-RS" sz="2400" dirty="0" smtClean="0"/>
              <a:t>,</a:t>
            </a:r>
          </a:p>
          <a:p>
            <a:r>
              <a:rPr lang="sr-Latn-RS" sz="2400" dirty="0"/>
              <a:t> </a:t>
            </a:r>
            <a:r>
              <a:rPr lang="sr-Latn-RS" sz="2400" dirty="0" smtClean="0"/>
              <a:t>             F</a:t>
            </a:r>
            <a:r>
              <a:rPr lang="sr-Latn-RS" sz="2400" baseline="-25000" dirty="0" smtClean="0"/>
              <a:t>4</a:t>
            </a:r>
            <a:r>
              <a:rPr lang="sr-Latn-RS" sz="2400" dirty="0" smtClean="0"/>
              <a:t> = 40 </a:t>
            </a:r>
            <a:r>
              <a:rPr lang="sr-Latn-RS" sz="2400" dirty="0" err="1" smtClean="0"/>
              <a:t>kN</a:t>
            </a:r>
            <a:r>
              <a:rPr lang="sr-Latn-RS" sz="2400" dirty="0" smtClean="0"/>
              <a:t> i </a:t>
            </a:r>
            <a:r>
              <a:rPr lang="sr-Latn-RS" sz="2400" i="1" dirty="0" smtClean="0"/>
              <a:t>l</a:t>
            </a:r>
            <a:r>
              <a:rPr lang="sr-Latn-RS" sz="2400" dirty="0" smtClean="0"/>
              <a:t> = 3 m (dužina štapova, sem</a:t>
            </a:r>
          </a:p>
          <a:p>
            <a:r>
              <a:rPr lang="sr-Latn-RS" sz="2400" dirty="0"/>
              <a:t> </a:t>
            </a:r>
            <a:r>
              <a:rPr lang="sr-Latn-RS" sz="2400" dirty="0" smtClean="0"/>
              <a:t>             </a:t>
            </a:r>
            <a:r>
              <a:rPr lang="sr-Latn-RS" sz="2400" dirty="0" err="1" smtClean="0"/>
              <a:t>kosog</a:t>
            </a:r>
            <a:r>
              <a:rPr lang="sr-Latn-RS" sz="2400" dirty="0" smtClean="0"/>
              <a:t> štapa sa jednim krajem u B)</a:t>
            </a:r>
            <a:endParaRPr lang="sr-Latn-R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194" y="548680"/>
            <a:ext cx="6395605" cy="33147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37473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11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259632" y="260648"/>
            <a:ext cx="74888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 smtClean="0">
                <a:latin typeface="Arial Black" panose="020B0A04020102020204" pitchFamily="34" charset="0"/>
              </a:rPr>
              <a:t>1) Reakcije</a:t>
            </a:r>
            <a:endParaRPr lang="en-US" sz="2400" dirty="0">
              <a:latin typeface="Arial Black" panose="020B0A040201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7294" y="4983559"/>
            <a:ext cx="65338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određivanje reakcija zadate </a:t>
            </a:r>
            <a:r>
              <a:rPr lang="sr-Latn-RS" sz="2400" i="1" dirty="0" err="1" smtClean="0"/>
              <a:t>Gerberove</a:t>
            </a:r>
            <a:r>
              <a:rPr lang="sr-Latn-RS" sz="2400" i="1" dirty="0" smtClean="0"/>
              <a:t> rešetke</a:t>
            </a:r>
            <a:endParaRPr lang="en-US" sz="2400" i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5" y="1095117"/>
            <a:ext cx="6525491" cy="365760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sp>
        <p:nvSpPr>
          <p:cNvPr id="13" name="Rounded Rectangle 12"/>
          <p:cNvSpPr/>
          <p:nvPr/>
        </p:nvSpPr>
        <p:spPr>
          <a:xfrm>
            <a:off x="1691680" y="995526"/>
            <a:ext cx="3600400" cy="3844017"/>
          </a:xfrm>
          <a:prstGeom prst="roundRect">
            <a:avLst/>
          </a:prstGeom>
          <a:noFill/>
          <a:ln w="952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Rounded Rectangle 13"/>
          <p:cNvSpPr/>
          <p:nvPr/>
        </p:nvSpPr>
        <p:spPr>
          <a:xfrm>
            <a:off x="5139662" y="995526"/>
            <a:ext cx="3392778" cy="3844007"/>
          </a:xfrm>
          <a:prstGeom prst="roundRect">
            <a:avLst/>
          </a:prstGeom>
          <a:noFill/>
          <a:ln w="9525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5667943"/>
              </p:ext>
            </p:extLst>
          </p:nvPr>
        </p:nvGraphicFramePr>
        <p:xfrm>
          <a:off x="1311176" y="1671181"/>
          <a:ext cx="1244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75" name="Equation" r:id="rId4" imgW="622080" imgH="177480" progId="Equation.DSMT4">
                  <p:embed/>
                </p:oleObj>
              </mc:Choice>
              <mc:Fallback>
                <p:oleObj name="Equation" r:id="rId4" imgW="622080" imgH="17748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176" y="1671181"/>
                        <a:ext cx="12446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tx2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36549"/>
              </p:ext>
            </p:extLst>
          </p:nvPr>
        </p:nvGraphicFramePr>
        <p:xfrm>
          <a:off x="7469294" y="3903429"/>
          <a:ext cx="1244600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176" name="Equation" r:id="rId6" imgW="622080" imgH="177480" progId="Equation.DSMT4">
                  <p:embed/>
                </p:oleObj>
              </mc:Choice>
              <mc:Fallback>
                <p:oleObj name="Equation" r:id="rId6" imgW="622080" imgH="17748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9294" y="3903429"/>
                        <a:ext cx="1244600" cy="355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27130E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76646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12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008385"/>
              </p:ext>
            </p:extLst>
          </p:nvPr>
        </p:nvGraphicFramePr>
        <p:xfrm>
          <a:off x="1331640" y="1118712"/>
          <a:ext cx="5739840" cy="40384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68" name="Equation" r:id="rId3" imgW="2869920" imgH="2019240" progId="Equation.DSMT4">
                  <p:embed/>
                </p:oleObj>
              </mc:Choice>
              <mc:Fallback>
                <p:oleObj name="Equation" r:id="rId3" imgW="2869920" imgH="2019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118712"/>
                        <a:ext cx="5739840" cy="40384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261774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260648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97373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40466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prvog</a:t>
            </a:r>
            <a:r>
              <a:rPr lang="en-US" sz="2800" dirty="0" smtClean="0"/>
              <a:t> </a:t>
            </a:r>
            <a:r>
              <a:rPr lang="sr-Latn-RS" sz="2800" dirty="0" smtClean="0"/>
              <a:t>uslova u (1) sledi X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1194488"/>
              </p:ext>
            </p:extLst>
          </p:nvPr>
        </p:nvGraphicFramePr>
        <p:xfrm>
          <a:off x="1259632" y="1287924"/>
          <a:ext cx="383472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23" name="Equation" r:id="rId3" imgW="1917360" imgH="228600" progId="Equation.DSMT4">
                  <p:embed/>
                </p:oleObj>
              </mc:Choice>
              <mc:Fallback>
                <p:oleObj name="Equation" r:id="rId3" imgW="19173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287924"/>
                        <a:ext cx="383472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0352" y="121591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(2)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1324979"/>
              </p:ext>
            </p:extLst>
          </p:nvPr>
        </p:nvGraphicFramePr>
        <p:xfrm>
          <a:off x="1259632" y="2152020"/>
          <a:ext cx="1574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24" name="Equation" r:id="rId5" imgW="787320" imgH="228600" progId="Equation.DSMT4">
                  <p:embed/>
                </p:oleObj>
              </mc:Choice>
              <mc:Fallback>
                <p:oleObj name="Equation" r:id="rId5" imgW="7873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152020"/>
                        <a:ext cx="15748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40352" y="215202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(3)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04979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Iz trećeg uslova u (1) sledi Y</a:t>
            </a:r>
            <a:r>
              <a:rPr lang="sr-Latn-RS" sz="2800" baseline="-25000" dirty="0" smtClean="0"/>
              <a:t>C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0762350"/>
              </p:ext>
            </p:extLst>
          </p:nvPr>
        </p:nvGraphicFramePr>
        <p:xfrm>
          <a:off x="1259632" y="3841884"/>
          <a:ext cx="6400800" cy="786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25" name="Equation" r:id="rId7" imgW="3200400" imgH="393480" progId="Equation.DSMT4">
                  <p:embed/>
                </p:oleObj>
              </mc:Choice>
              <mc:Fallback>
                <p:oleObj name="Equation" r:id="rId7" imgW="320040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3841884"/>
                        <a:ext cx="6400800" cy="7869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40352" y="386104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(4)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70836"/>
              </p:ext>
            </p:extLst>
          </p:nvPr>
        </p:nvGraphicFramePr>
        <p:xfrm>
          <a:off x="1259632" y="4998790"/>
          <a:ext cx="1879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26" name="Equation" r:id="rId9" imgW="939600" imgH="228600" progId="Equation.DSMT4">
                  <p:embed/>
                </p:oleObj>
              </mc:Choice>
              <mc:Fallback>
                <p:oleObj name="Equation" r:id="rId9" imgW="939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998790"/>
                        <a:ext cx="18792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40352" y="499401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65093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9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14</a:t>
            </a:fld>
            <a:endParaRPr lang="sr-Latn-BA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7886647"/>
              </p:ext>
            </p:extLst>
          </p:nvPr>
        </p:nvGraphicFramePr>
        <p:xfrm>
          <a:off x="1351608" y="1197099"/>
          <a:ext cx="55118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33" name="Equation" r:id="rId3" imgW="2755800" imgH="1231560" progId="Equation.DSMT4">
                  <p:embed/>
                </p:oleObj>
              </mc:Choice>
              <mc:Fallback>
                <p:oleObj name="Equation" r:id="rId3" imgW="275580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1608" y="1197099"/>
                        <a:ext cx="5511800" cy="2463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88312" y="186398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(6)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1259632" y="404664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Sa Y</a:t>
            </a:r>
            <a:r>
              <a:rPr lang="sr-Latn-RS" sz="2800" baseline="-25000" dirty="0" smtClean="0"/>
              <a:t>C</a:t>
            </a:r>
            <a:r>
              <a:rPr lang="sr-Latn-RS" sz="2800" dirty="0" smtClean="0"/>
              <a:t> u (3), iz četvrtog uslova u (1) sledi Y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3194568"/>
              </p:ext>
            </p:extLst>
          </p:nvPr>
        </p:nvGraphicFramePr>
        <p:xfrm>
          <a:off x="1259632" y="4115371"/>
          <a:ext cx="18288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134" name="Equation" r:id="rId5" imgW="914400" imgH="228600" progId="Equation.DSMT4">
                  <p:embed/>
                </p:oleObj>
              </mc:Choice>
              <mc:Fallback>
                <p:oleObj name="Equation" r:id="rId5" imgW="9144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4115371"/>
                        <a:ext cx="18288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688312" y="40579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98496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15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791085"/>
              </p:ext>
            </p:extLst>
          </p:nvPr>
        </p:nvGraphicFramePr>
        <p:xfrm>
          <a:off x="1339408" y="1772816"/>
          <a:ext cx="5104800" cy="8632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12" name="Equation" r:id="rId3" imgW="2552400" imgH="431640" progId="Equation.DSMT4">
                  <p:embed/>
                </p:oleObj>
              </mc:Choice>
              <mc:Fallback>
                <p:oleObj name="Equation" r:id="rId3" imgW="25524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408" y="1772816"/>
                        <a:ext cx="5104800" cy="86328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740352" y="1880610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(8)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59632" y="476672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Sa Y</a:t>
            </a:r>
            <a:r>
              <a:rPr lang="sr-Latn-RS" sz="2800" baseline="-25000" dirty="0" smtClean="0"/>
              <a:t>C</a:t>
            </a:r>
            <a:r>
              <a:rPr lang="sr-Latn-RS" sz="2800" dirty="0" smtClean="0"/>
              <a:t> u (5) </a:t>
            </a:r>
            <a:r>
              <a:rPr lang="sr-Latn-RS" sz="2800" dirty="0"/>
              <a:t>i Y</a:t>
            </a:r>
            <a:r>
              <a:rPr lang="sr-Latn-RS" sz="2800" baseline="-25000" dirty="0"/>
              <a:t>A</a:t>
            </a:r>
            <a:r>
              <a:rPr lang="sr-Latn-RS" sz="2800" dirty="0" smtClean="0"/>
              <a:t>  u (7), iz drugog uslova u (1) sledi Y</a:t>
            </a:r>
            <a:r>
              <a:rPr lang="sr-Latn-RS" sz="2800" baseline="-25000" dirty="0" smtClean="0"/>
              <a:t>B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8982640"/>
              </p:ext>
            </p:extLst>
          </p:nvPr>
        </p:nvGraphicFramePr>
        <p:xfrm>
          <a:off x="1349648" y="3414579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13" name="Equation" r:id="rId5" imgW="927000" imgH="228600" progId="Equation.DSMT4">
                  <p:embed/>
                </p:oleObj>
              </mc:Choice>
              <mc:Fallback>
                <p:oleObj name="Equation" r:id="rId5" imgW="9270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648" y="3414579"/>
                        <a:ext cx="18542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40352" y="335699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(9)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4635133"/>
            <a:ext cx="7488832" cy="954107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Domaći rad: </a:t>
            </a:r>
            <a:r>
              <a:rPr lang="sr-Latn-RS" sz="2800" i="1" dirty="0" smtClean="0"/>
              <a:t>Odrediti sile u štapovima i dati </a:t>
            </a:r>
            <a:r>
              <a:rPr lang="sr-Latn-RS" sz="2800" i="1" dirty="0" err="1" smtClean="0"/>
              <a:t>tabe</a:t>
            </a:r>
            <a:r>
              <a:rPr lang="sr-Latn-RS" sz="2800" i="1" dirty="0" smtClean="0"/>
              <a:t>-</a:t>
            </a:r>
            <a:r>
              <a:rPr lang="sr-Latn-RS" sz="2800" i="1" dirty="0" err="1" smtClean="0"/>
              <a:t>larni</a:t>
            </a:r>
            <a:r>
              <a:rPr lang="sr-Latn-RS" sz="2800" i="1" dirty="0" smtClean="0"/>
              <a:t> pregled štapova izloženih zatezanju/pritisku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44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r-Latn-RS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PROIZVOLJNI PROSTORNI SISTEM SILA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sr-Latn-RS" sz="3000" dirty="0" smtClean="0"/>
              <a:t>Sistem sila kojima napadne linije ne leže u jednoj ravni pripada grupi prostornih sistema sila.</a:t>
            </a:r>
          </a:p>
          <a:p>
            <a:pPr algn="just"/>
            <a:r>
              <a:rPr lang="sr-Latn-RS" sz="3000" dirty="0" smtClean="0"/>
              <a:t>U svrhu razmatranja proizvoljnog prostornog sistema sila u izvesnoj meri ćemo proširiti pojam momenta sile za tačku dovodeći ga u vezu sa momentom sile za osu.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16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37269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en-US" sz="3000" dirty="0" smtClean="0"/>
              <a:t>Moment</a:t>
            </a:r>
            <a:r>
              <a:rPr lang="sr-Latn-RS" sz="3000" dirty="0" smtClean="0"/>
              <a:t> sile za tačku, kao karakteristika njenog obrtnog efekta, određen je:</a:t>
            </a:r>
          </a:p>
          <a:p>
            <a:pPr lvl="1" algn="just"/>
            <a:r>
              <a:rPr lang="sr-Latn-RS" sz="2600" dirty="0" smtClean="0"/>
              <a:t>Intenzitetom,</a:t>
            </a:r>
          </a:p>
          <a:p>
            <a:pPr lvl="1" algn="just"/>
            <a:r>
              <a:rPr lang="sr-Latn-RS" sz="2600" dirty="0" smtClean="0"/>
              <a:t>Ravninom (ravni) obrtanja,</a:t>
            </a:r>
          </a:p>
          <a:p>
            <a:pPr lvl="1" algn="just"/>
            <a:r>
              <a:rPr lang="sr-Latn-RS" sz="2600" dirty="0" smtClean="0"/>
              <a:t>Smerom obrtanja u ravni obrtanja.</a:t>
            </a:r>
          </a:p>
          <a:p>
            <a:pPr algn="just"/>
            <a:r>
              <a:rPr lang="sr-Latn-RS" sz="3000" dirty="0" smtClean="0"/>
              <a:t>Kad sve sile leže u jednoj ravni, izostaje potreba da se </a:t>
            </a:r>
            <a:r>
              <a:rPr lang="en-US" sz="3000" dirty="0" err="1" smtClean="0"/>
              <a:t>ona</a:t>
            </a:r>
            <a:r>
              <a:rPr lang="sr-Latn-RS" sz="3000" dirty="0" smtClean="0"/>
              <a:t> svaki put određuje.</a:t>
            </a:r>
          </a:p>
          <a:p>
            <a:pPr algn="just"/>
            <a:r>
              <a:rPr lang="sr-Latn-RS" sz="3000" dirty="0" smtClean="0"/>
              <a:t>Za proizvoljni prostorni sistem sila, za različite sile, u opštem slučaju su različite i ravni obrtanja.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17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793393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18</a:t>
            </a:fld>
            <a:endParaRPr lang="sr-Latn-BA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134990"/>
              </p:ext>
            </p:extLst>
          </p:nvPr>
        </p:nvGraphicFramePr>
        <p:xfrm>
          <a:off x="5436096" y="4154066"/>
          <a:ext cx="2463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24" name="Equation" r:id="rId3" imgW="1231560" imgH="761760" progId="Equation.DSMT4">
                  <p:embed/>
                </p:oleObj>
              </mc:Choice>
              <mc:Fallback>
                <p:oleObj name="Equation" r:id="rId3" imgW="1231560" imgH="7617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096" y="4154066"/>
                        <a:ext cx="2463800" cy="152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619672" y="4607342"/>
            <a:ext cx="34975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moment sile za tačku</a:t>
            </a:r>
            <a:endParaRPr lang="en-US" sz="24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692696"/>
            <a:ext cx="266429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Intenzitet momenta sile za tačku: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9677601"/>
              </p:ext>
            </p:extLst>
          </p:nvPr>
        </p:nvGraphicFramePr>
        <p:xfrm>
          <a:off x="7164288" y="1209626"/>
          <a:ext cx="1244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25" name="Equation" r:id="rId5" imgW="622080" imgH="253800" progId="Equation.DSMT4">
                  <p:embed/>
                </p:oleObj>
              </mc:Choice>
              <mc:Fallback>
                <p:oleObj name="Equation" r:id="rId5" imgW="6220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4288" y="1209626"/>
                        <a:ext cx="12446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solidFill>
                          <a:schemeClr val="accent5">
                            <a:lumMod val="50000"/>
                          </a:schemeClr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364088" y="1966749"/>
            <a:ext cx="2304256" cy="1569660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Moment sile za tačku posmatran kao vektorska veličina: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3371990"/>
              </p:ext>
            </p:extLst>
          </p:nvPr>
        </p:nvGraphicFramePr>
        <p:xfrm>
          <a:off x="6745808" y="3282409"/>
          <a:ext cx="14986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626" name="Equation" r:id="rId7" imgW="749160" imgH="253800" progId="Equation.DSMT4">
                  <p:embed/>
                </p:oleObj>
              </mc:Choice>
              <mc:Fallback>
                <p:oleObj name="Equation" r:id="rId7" imgW="749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45808" y="3282409"/>
                        <a:ext cx="14986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7" idx="3"/>
            <a:endCxn id="6" idx="3"/>
          </p:cNvCxnSpPr>
          <p:nvPr/>
        </p:nvCxnSpPr>
        <p:spPr>
          <a:xfrm flipV="1">
            <a:off x="7899896" y="3536409"/>
            <a:ext cx="344512" cy="1379657"/>
          </a:xfrm>
          <a:prstGeom prst="bentConnector3">
            <a:avLst>
              <a:gd name="adj1" fmla="val 166355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52" y="709514"/>
            <a:ext cx="3497580" cy="386541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48910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19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52" y="709514"/>
            <a:ext cx="3497580" cy="3865418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02835"/>
              </p:ext>
            </p:extLst>
          </p:nvPr>
        </p:nvGraphicFramePr>
        <p:xfrm>
          <a:off x="5364088" y="760760"/>
          <a:ext cx="17018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8" name="Equation" r:id="rId4" imgW="850680" imgH="253800" progId="Equation.DSMT4">
                  <p:embed/>
                </p:oleObj>
              </mc:Choice>
              <mc:Fallback>
                <p:oleObj name="Equation" r:id="rId4" imgW="850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760760"/>
                        <a:ext cx="17018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3481437"/>
              </p:ext>
            </p:extLst>
          </p:nvPr>
        </p:nvGraphicFramePr>
        <p:xfrm>
          <a:off x="5364088" y="1506488"/>
          <a:ext cx="26924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49" name="Equation" r:id="rId6" imgW="1346040" imgH="457200" progId="Equation.DSMT4">
                  <p:embed/>
                </p:oleObj>
              </mc:Choice>
              <mc:Fallback>
                <p:oleObj name="Equation" r:id="rId6" imgW="13460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1506488"/>
                        <a:ext cx="26924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4122827"/>
              </p:ext>
            </p:extLst>
          </p:nvPr>
        </p:nvGraphicFramePr>
        <p:xfrm>
          <a:off x="5364088" y="2780928"/>
          <a:ext cx="2311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650" name="Equation" r:id="rId8" imgW="1155600" imgH="253800" progId="Equation.DSMT4">
                  <p:embed/>
                </p:oleObj>
              </mc:Choice>
              <mc:Fallback>
                <p:oleObj name="Equation" r:id="rId8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4088" y="2780928"/>
                        <a:ext cx="2311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382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700808"/>
            <a:ext cx="7498080" cy="4491192"/>
          </a:xfrm>
        </p:spPr>
        <p:txBody>
          <a:bodyPr>
            <a:noAutofit/>
          </a:bodyPr>
          <a:lstStyle/>
          <a:p>
            <a:pPr marL="642366" indent="-514350" algn="just"/>
            <a:r>
              <a:rPr lang="sr-Latn-RS" dirty="0" smtClean="0"/>
              <a:t>Za određivanje sile u svim štapovima rešetke, </a:t>
            </a:r>
            <a:r>
              <a:rPr lang="sr-Latn-RS" b="1" dirty="0" smtClean="0"/>
              <a:t>metod isecanja čvorova </a:t>
            </a:r>
            <a:r>
              <a:rPr lang="sr-Latn-RS" dirty="0" smtClean="0"/>
              <a:t>je </a:t>
            </a:r>
            <a:r>
              <a:rPr lang="sr-Latn-RS" b="1" dirty="0" smtClean="0"/>
              <a:t>efikasniji</a:t>
            </a:r>
            <a:r>
              <a:rPr lang="sr-Latn-RS" dirty="0" smtClean="0"/>
              <a:t> od Riterovog metoda.</a:t>
            </a:r>
          </a:p>
          <a:p>
            <a:pPr marL="642366" indent="-514350" algn="just"/>
            <a:r>
              <a:rPr lang="sr-Latn-RS" dirty="0" smtClean="0"/>
              <a:t>Riterov metod je </a:t>
            </a:r>
            <a:r>
              <a:rPr lang="sr-Latn-RS" b="1" dirty="0" smtClean="0"/>
              <a:t>efikasan</a:t>
            </a:r>
            <a:r>
              <a:rPr lang="sr-Latn-RS" dirty="0" smtClean="0"/>
              <a:t> ako se traže sile </a:t>
            </a:r>
            <a:r>
              <a:rPr lang="sr-Latn-RS" b="1" dirty="0" smtClean="0"/>
              <a:t>samo u nekim</a:t>
            </a:r>
            <a:r>
              <a:rPr lang="sr-Latn-RS" dirty="0" smtClean="0"/>
              <a:t> od </a:t>
            </a:r>
            <a:r>
              <a:rPr lang="sr-Latn-RS" b="1" dirty="0" smtClean="0"/>
              <a:t>štapova</a:t>
            </a:r>
            <a:r>
              <a:rPr lang="sr-Latn-RS" dirty="0" smtClean="0"/>
              <a:t>.</a:t>
            </a:r>
          </a:p>
          <a:p>
            <a:pPr marL="642366" indent="-514350" algn="just"/>
            <a:r>
              <a:rPr lang="sr-Latn-RS" b="1" dirty="0" smtClean="0"/>
              <a:t>Riterov metod </a:t>
            </a:r>
            <a:r>
              <a:rPr lang="sr-Latn-RS" dirty="0" smtClean="0"/>
              <a:t>se može </a:t>
            </a:r>
            <a:r>
              <a:rPr lang="sr-Latn-RS" b="1" dirty="0" smtClean="0"/>
              <a:t>iskoristiti</a:t>
            </a:r>
            <a:r>
              <a:rPr lang="sr-Latn-RS" dirty="0" smtClean="0"/>
              <a:t> i u svrhu </a:t>
            </a:r>
            <a:r>
              <a:rPr lang="sr-Latn-RS" b="1" dirty="0" smtClean="0"/>
              <a:t>provere</a:t>
            </a:r>
            <a:r>
              <a:rPr lang="sr-Latn-RS" dirty="0" smtClean="0"/>
              <a:t> sila određenih metodom isecanja čvorova.</a:t>
            </a:r>
            <a:endParaRPr lang="sr-Latn-RS" sz="3000" dirty="0" smtClean="0"/>
          </a:p>
          <a:p>
            <a:pPr marL="82296" indent="0" algn="just">
              <a:buNone/>
            </a:pPr>
            <a:endParaRPr lang="sr-Latn-R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403648" y="476672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R</a:t>
            </a:r>
            <a:r>
              <a:rPr lang="sr-Latn-RS" sz="3200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ešetke</a:t>
            </a:r>
            <a:r>
              <a:rPr lang="sr-Latn-RS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</a:t>
            </a:r>
            <a:r>
              <a:rPr lang="sr-Latn-RS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  <a:sym typeface="Symbol"/>
              </a:rPr>
              <a:t> </a:t>
            </a:r>
            <a:r>
              <a:rPr lang="sr-Latn-RS" sz="3200" dirty="0" smtClean="0">
                <a:solidFill>
                  <a:schemeClr val="accent3">
                    <a:lumMod val="50000"/>
                  </a:schemeClr>
                </a:solidFill>
                <a:latin typeface="+mj-lt"/>
                <a:sym typeface="Symbol"/>
              </a:rPr>
              <a:t>Primena metoda preseka (Riterovog metoda)</a:t>
            </a:r>
            <a:endParaRPr lang="sr-Latn-RS" sz="3200" dirty="0" smtClean="0">
              <a:solidFill>
                <a:schemeClr val="accent3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78867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706090"/>
          </a:xfrm>
        </p:spPr>
        <p:txBody>
          <a:bodyPr>
            <a:normAutofit/>
          </a:bodyPr>
          <a:lstStyle/>
          <a:p>
            <a:r>
              <a:rPr lang="sr-Latn-RS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Moment sile za osu</a:t>
            </a:r>
            <a:endParaRPr lang="en-US" sz="3200" dirty="0">
              <a:solidFill>
                <a:schemeClr val="accent3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052736"/>
            <a:ext cx="7498080" cy="5195664"/>
          </a:xfrm>
        </p:spPr>
        <p:txBody>
          <a:bodyPr/>
          <a:lstStyle/>
          <a:p>
            <a:pPr algn="just"/>
            <a:r>
              <a:rPr lang="sr-Latn-RS" dirty="0" smtClean="0"/>
              <a:t>Moment sile za osu je karakteristika obrtnog efekta koji proizvodi sila u težnji da obrne telo oko date ose.</a:t>
            </a:r>
          </a:p>
          <a:p>
            <a:pPr algn="just"/>
            <a:r>
              <a:rPr lang="sr-Latn-RS" dirty="0" smtClean="0"/>
              <a:t>Pretpostavimo da na kruto telo deluje sila </a:t>
            </a:r>
            <a:r>
              <a:rPr lang="sr-Latn-RS" i="1" dirty="0" smtClean="0"/>
              <a:t>F</a:t>
            </a:r>
            <a:r>
              <a:rPr lang="sr-Latn-RS" dirty="0" smtClean="0"/>
              <a:t>.</a:t>
            </a:r>
            <a:endParaRPr lang="sr-Latn-RS" dirty="0"/>
          </a:p>
          <a:p>
            <a:pPr algn="just"/>
            <a:r>
              <a:rPr lang="sr-Latn-RS" dirty="0" smtClean="0"/>
              <a:t>Zamislimo ravan (</a:t>
            </a:r>
            <a:r>
              <a:rPr lang="sr-Latn-RS" i="1" dirty="0" err="1" smtClean="0"/>
              <a:t>xy</a:t>
            </a:r>
            <a:r>
              <a:rPr lang="sr-Latn-RS" dirty="0" smtClean="0"/>
              <a:t>) koja je normalna na osu </a:t>
            </a:r>
            <a:r>
              <a:rPr lang="sr-Latn-RS" i="1" dirty="0" smtClean="0"/>
              <a:t>z</a:t>
            </a:r>
            <a:r>
              <a:rPr lang="sr-Latn-RS" dirty="0" smtClean="0"/>
              <a:t> i sadrži napadnu tačku sile </a:t>
            </a:r>
            <a:r>
              <a:rPr lang="sr-Latn-RS" i="1" dirty="0" smtClean="0"/>
              <a:t>F</a:t>
            </a:r>
            <a:r>
              <a:rPr lang="sr-Latn-RS" dirty="0" smtClean="0"/>
              <a:t>.</a:t>
            </a:r>
          </a:p>
          <a:p>
            <a:pPr algn="just"/>
            <a:r>
              <a:rPr lang="sr-Latn-RS" dirty="0" smtClean="0"/>
              <a:t>Pitanje: </a:t>
            </a:r>
          </a:p>
          <a:p>
            <a:pPr lvl="1" algn="just"/>
            <a:r>
              <a:rPr lang="sr-Latn-RS" b="1" dirty="0" smtClean="0"/>
              <a:t>Koliki je moment sile </a:t>
            </a:r>
            <a:r>
              <a:rPr lang="sr-Latn-RS" b="1" i="1" dirty="0" smtClean="0"/>
              <a:t>F</a:t>
            </a:r>
            <a:r>
              <a:rPr lang="sr-Latn-RS" b="1" dirty="0" smtClean="0"/>
              <a:t> za osu </a:t>
            </a:r>
            <a:r>
              <a:rPr lang="sr-Latn-RS" b="1" i="1" dirty="0" smtClean="0"/>
              <a:t>z</a:t>
            </a:r>
            <a:r>
              <a:rPr lang="sr-Latn-RS" b="1" dirty="0" smtClean="0"/>
              <a:t> ?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334828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21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548680"/>
            <a:ext cx="5205846" cy="4121034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47664" y="4695527"/>
            <a:ext cx="52058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moment sile za osu</a:t>
            </a:r>
            <a:endParaRPr lang="en-US" sz="2400" i="1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2803312"/>
              </p:ext>
            </p:extLst>
          </p:nvPr>
        </p:nvGraphicFramePr>
        <p:xfrm>
          <a:off x="6856413" y="592138"/>
          <a:ext cx="1473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72" name="Equation" r:id="rId4" imgW="736560" imgH="266400" progId="Equation.DSMT4">
                  <p:embed/>
                </p:oleObj>
              </mc:Choice>
              <mc:Fallback>
                <p:oleObj name="Equation" r:id="rId4" imgW="7365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6413" y="592138"/>
                        <a:ext cx="14732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03648" y="5229200"/>
            <a:ext cx="7272808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Moment sile za osu je </a:t>
            </a:r>
            <a:r>
              <a:rPr lang="sr-Latn-RS" sz="2400" dirty="0" err="1" smtClean="0"/>
              <a:t>skalarna</a:t>
            </a:r>
            <a:r>
              <a:rPr lang="sr-Latn-RS" sz="2400" dirty="0" smtClean="0"/>
              <a:t> veličina, pozitivna ili negativna i jednaka proizvodu projekcije sile </a:t>
            </a:r>
            <a:r>
              <a:rPr lang="sr-Latn-RS" sz="2400" i="1" dirty="0" smtClean="0"/>
              <a:t>F</a:t>
            </a:r>
            <a:r>
              <a:rPr lang="sr-Latn-RS" sz="2400" dirty="0" smtClean="0"/>
              <a:t> na ravan normalnu na osu </a:t>
            </a:r>
            <a:r>
              <a:rPr lang="sr-Latn-RS" sz="2400" i="1" dirty="0" err="1" smtClean="0"/>
              <a:t>Oz</a:t>
            </a:r>
            <a:r>
              <a:rPr lang="sr-Latn-RS" sz="2400" dirty="0" smtClean="0"/>
              <a:t> i kraka te sile.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84088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22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86" y="788511"/>
            <a:ext cx="5205846" cy="293647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403648" y="4100879"/>
            <a:ext cx="7272808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Pri određivanju momenta sile za osu </a:t>
            </a:r>
            <a:r>
              <a:rPr lang="sr-Latn-RS" sz="2400" i="1" dirty="0" err="1" smtClean="0"/>
              <a:t>Oz</a:t>
            </a:r>
            <a:r>
              <a:rPr lang="sr-Latn-RS" sz="2400" dirty="0" smtClean="0"/>
              <a:t>, položaj ravni  (</a:t>
            </a:r>
            <a:r>
              <a:rPr lang="sr-Latn-RS" sz="2400" i="1" dirty="0" err="1" smtClean="0"/>
              <a:t>xy</a:t>
            </a:r>
            <a:r>
              <a:rPr lang="sr-Latn-RS" sz="2400" dirty="0" smtClean="0"/>
              <a:t>) koja je normalna na osu </a:t>
            </a:r>
            <a:r>
              <a:rPr lang="sr-Latn-RS" sz="2400" i="1" dirty="0" err="1" smtClean="0"/>
              <a:t>Oz</a:t>
            </a:r>
            <a:r>
              <a:rPr lang="sr-Latn-RS" sz="2400" dirty="0" smtClean="0"/>
              <a:t>, po vertikali može imati bilo koji položaj.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50224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23</a:t>
            </a:fld>
            <a:endParaRPr lang="sr-Latn-BA"/>
          </a:p>
        </p:txBody>
      </p:sp>
      <p:sp>
        <p:nvSpPr>
          <p:cNvPr id="4" name="Rectangle 3"/>
          <p:cNvSpPr/>
          <p:nvPr/>
        </p:nvSpPr>
        <p:spPr>
          <a:xfrm>
            <a:off x="1475656" y="3650248"/>
            <a:ext cx="6984776" cy="2092881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sr-Latn-RS" sz="2400" dirty="0"/>
              <a:t>Moment sile za osu </a:t>
            </a:r>
            <a:r>
              <a:rPr lang="sr-Latn-RS" sz="2400" i="1" dirty="0"/>
              <a:t>z</a:t>
            </a:r>
            <a:r>
              <a:rPr lang="sr-Latn-RS" sz="2400" dirty="0"/>
              <a:t> je pozitivan (+) ako sila </a:t>
            </a:r>
            <a:r>
              <a:rPr lang="sr-Latn-RS" sz="2400" i="1" dirty="0"/>
              <a:t>F</a:t>
            </a:r>
            <a:r>
              <a:rPr lang="sr-Latn-RS" sz="2400" i="1" baseline="-25000" dirty="0"/>
              <a:t>xy</a:t>
            </a:r>
            <a:r>
              <a:rPr lang="sr-Latn-RS" sz="2400" dirty="0"/>
              <a:t> teži da obrne telo u smeru suprotnom smeru kazaljke na časovniku</a:t>
            </a:r>
            <a:r>
              <a:rPr lang="sr-Latn-RS" sz="2400" dirty="0" smtClean="0"/>
              <a:t>.</a:t>
            </a:r>
          </a:p>
          <a:p>
            <a:pPr algn="just"/>
            <a:endParaRPr lang="sr-Latn-RS" sz="1000" dirty="0" smtClean="0"/>
          </a:p>
          <a:p>
            <a:pPr algn="just"/>
            <a:r>
              <a:rPr lang="sr-Latn-RS" sz="2400" dirty="0" smtClean="0"/>
              <a:t>Ako </a:t>
            </a:r>
            <a:r>
              <a:rPr lang="sr-Latn-RS" sz="2400" dirty="0"/>
              <a:t>navedena sila teži da obrne telo u smeru kazaljke na časovniku onda </a:t>
            </a:r>
            <a:r>
              <a:rPr lang="sr-Latn-RS" sz="2400" dirty="0" smtClean="0"/>
              <a:t>je reč </a:t>
            </a:r>
            <a:r>
              <a:rPr lang="sr-Latn-RS" sz="2400" dirty="0"/>
              <a:t>o negativnom </a:t>
            </a:r>
            <a:r>
              <a:rPr lang="sr-Latn-RS" sz="2400" dirty="0" smtClean="0"/>
              <a:t>(</a:t>
            </a:r>
            <a:r>
              <a:rPr lang="sr-Latn-RS" sz="2400" dirty="0" smtClean="0">
                <a:sym typeface="Symbol"/>
              </a:rPr>
              <a:t></a:t>
            </a:r>
            <a:r>
              <a:rPr lang="sr-Latn-RS" sz="2400" dirty="0" smtClean="0"/>
              <a:t>) </a:t>
            </a:r>
            <a:r>
              <a:rPr lang="sr-Latn-RS" sz="2400" dirty="0"/>
              <a:t>momentu.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4386" y="404664"/>
            <a:ext cx="5205846" cy="2936471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141397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Da bi odredili moment sile</a:t>
            </a:r>
            <a:r>
              <a:rPr lang="sr-Latn-RS" sz="3000" b="1" dirty="0" smtClean="0"/>
              <a:t> </a:t>
            </a:r>
            <a:r>
              <a:rPr lang="sr-Latn-RS" sz="3000" b="1" i="1" dirty="0" smtClean="0"/>
              <a:t>F</a:t>
            </a:r>
            <a:r>
              <a:rPr lang="sr-Latn-RS" sz="3000" dirty="0" smtClean="0"/>
              <a:t> za osu </a:t>
            </a:r>
            <a:r>
              <a:rPr lang="sr-Latn-RS" sz="3000" i="1" dirty="0" smtClean="0"/>
              <a:t>z</a:t>
            </a:r>
            <a:r>
              <a:rPr lang="sr-Latn-RS" sz="3000" dirty="0" smtClean="0"/>
              <a:t> treba:</a:t>
            </a:r>
          </a:p>
          <a:p>
            <a:pPr lvl="1" algn="just"/>
            <a:r>
              <a:rPr lang="sr-Latn-RS" dirty="0" smtClean="0"/>
              <a:t>Postaviti ravan </a:t>
            </a:r>
            <a:r>
              <a:rPr lang="sr-Latn-RS" i="1" dirty="0" err="1" smtClean="0"/>
              <a:t>xy</a:t>
            </a:r>
            <a:r>
              <a:rPr lang="sr-Latn-RS" dirty="0" smtClean="0"/>
              <a:t> upravno na osu </a:t>
            </a:r>
            <a:r>
              <a:rPr lang="sr-Latn-RS" i="1" dirty="0" smtClean="0"/>
              <a:t>z</a:t>
            </a:r>
            <a:r>
              <a:rPr lang="sr-Latn-RS" dirty="0" smtClean="0"/>
              <a:t>,</a:t>
            </a:r>
          </a:p>
          <a:p>
            <a:pPr lvl="1" algn="just"/>
            <a:r>
              <a:rPr lang="sr-Latn-RS" dirty="0" smtClean="0"/>
              <a:t>Odrediti projekciju </a:t>
            </a:r>
            <a:r>
              <a:rPr lang="sr-Latn-RS" i="1" dirty="0" smtClean="0"/>
              <a:t>F</a:t>
            </a:r>
            <a:r>
              <a:rPr lang="sr-Latn-RS" i="1" baseline="-25000" dirty="0" smtClean="0"/>
              <a:t>xy</a:t>
            </a:r>
            <a:r>
              <a:rPr lang="sr-Latn-RS" dirty="0" smtClean="0"/>
              <a:t> sile </a:t>
            </a:r>
            <a:r>
              <a:rPr lang="sr-Latn-RS" i="1" dirty="0" smtClean="0"/>
              <a:t>F</a:t>
            </a:r>
            <a:r>
              <a:rPr lang="sr-Latn-RS" dirty="0" smtClean="0"/>
              <a:t>, na ravan </a:t>
            </a:r>
            <a:r>
              <a:rPr lang="sr-Latn-RS" i="1" dirty="0" err="1" smtClean="0"/>
              <a:t>xy</a:t>
            </a:r>
            <a:r>
              <a:rPr lang="sr-Latn-RS" dirty="0" smtClean="0"/>
              <a:t>, </a:t>
            </a:r>
          </a:p>
          <a:p>
            <a:pPr lvl="1" algn="just"/>
            <a:r>
              <a:rPr lang="sr-Latn-RS" dirty="0" smtClean="0"/>
              <a:t>Iz tačke </a:t>
            </a:r>
            <a:r>
              <a:rPr lang="sr-Latn-RS" i="1" dirty="0" smtClean="0"/>
              <a:t>O</a:t>
            </a:r>
            <a:r>
              <a:rPr lang="sr-Latn-RS" dirty="0" smtClean="0"/>
              <a:t> koja je prodorna tačka ose </a:t>
            </a:r>
            <a:r>
              <a:rPr lang="sr-Latn-RS" i="1" dirty="0" smtClean="0"/>
              <a:t>z</a:t>
            </a:r>
            <a:r>
              <a:rPr lang="sr-Latn-RS" dirty="0" smtClean="0"/>
              <a:t> na ravni </a:t>
            </a:r>
            <a:r>
              <a:rPr lang="sr-Latn-RS" i="1" dirty="0" err="1" smtClean="0"/>
              <a:t>xy</a:t>
            </a:r>
            <a:r>
              <a:rPr lang="sr-Latn-RS" dirty="0" smtClean="0"/>
              <a:t>, povući krak h na pravac sile </a:t>
            </a:r>
            <a:r>
              <a:rPr lang="sr-Latn-RS" i="1" dirty="0" smtClean="0"/>
              <a:t>F</a:t>
            </a:r>
            <a:r>
              <a:rPr lang="sr-Latn-RS" i="1" baseline="-25000" dirty="0" smtClean="0"/>
              <a:t>xy</a:t>
            </a:r>
            <a:r>
              <a:rPr lang="sr-Latn-RS" dirty="0" smtClean="0"/>
              <a:t> i odrediti dužinu tog kraka.</a:t>
            </a:r>
          </a:p>
          <a:p>
            <a:pPr lvl="1" algn="just"/>
            <a:r>
              <a:rPr lang="sr-Latn-RS" dirty="0" smtClean="0"/>
              <a:t>Odrediti proizvod </a:t>
            </a:r>
            <a:r>
              <a:rPr lang="sr-Latn-RS" i="1" dirty="0" smtClean="0"/>
              <a:t>F</a:t>
            </a:r>
            <a:r>
              <a:rPr lang="sr-Latn-RS" i="1" baseline="-25000" dirty="0" smtClean="0"/>
              <a:t>xy</a:t>
            </a:r>
            <a:r>
              <a:rPr lang="sr-Latn-RS" dirty="0" smtClean="0">
                <a:sym typeface="Symbol"/>
              </a:rPr>
              <a:t></a:t>
            </a:r>
            <a:r>
              <a:rPr lang="sr-Latn-RS" i="1" dirty="0" smtClean="0">
                <a:sym typeface="Symbol"/>
              </a:rPr>
              <a:t>h</a:t>
            </a:r>
            <a:r>
              <a:rPr lang="sr-Latn-RS" dirty="0" smtClean="0">
                <a:sym typeface="Symbol"/>
              </a:rPr>
              <a:t>,</a:t>
            </a:r>
          </a:p>
          <a:p>
            <a:pPr lvl="1" algn="just"/>
            <a:r>
              <a:rPr lang="sr-Latn-RS" dirty="0" smtClean="0">
                <a:sym typeface="Symbol"/>
              </a:rPr>
              <a:t>Odrediti znak momenta sile za osu </a:t>
            </a:r>
            <a:r>
              <a:rPr lang="sr-Latn-RS" i="1" dirty="0" smtClean="0">
                <a:sym typeface="Symbol"/>
              </a:rPr>
              <a:t>z</a:t>
            </a:r>
            <a:r>
              <a:rPr lang="sr-Latn-RS" dirty="0" smtClean="0">
                <a:sym typeface="Symbol"/>
              </a:rPr>
              <a:t>.</a:t>
            </a:r>
            <a:endParaRPr lang="sr-Latn-R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486365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Veza momenta sile za tačku i momenta sile za osu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Za definisanje veze između momenta sile </a:t>
            </a:r>
            <a:r>
              <a:rPr lang="sr-Latn-RS" sz="3000" i="1" dirty="0" smtClean="0"/>
              <a:t>F</a:t>
            </a:r>
            <a:r>
              <a:rPr lang="sr-Latn-RS" sz="3000" dirty="0" smtClean="0"/>
              <a:t> za tačku </a:t>
            </a:r>
            <a:r>
              <a:rPr lang="sr-Latn-RS" sz="3000" i="1" dirty="0" smtClean="0"/>
              <a:t>O</a:t>
            </a:r>
            <a:r>
              <a:rPr lang="sr-Latn-RS" sz="3000" dirty="0" smtClean="0"/>
              <a:t> i momenta sile za osu </a:t>
            </a:r>
            <a:r>
              <a:rPr lang="sr-Latn-RS" sz="3000" i="1" dirty="0" smtClean="0"/>
              <a:t>z</a:t>
            </a:r>
            <a:r>
              <a:rPr lang="sr-Latn-RS" sz="3000" dirty="0" smtClean="0"/>
              <a:t> koja prolazi kroz tačku </a:t>
            </a:r>
            <a:r>
              <a:rPr lang="sr-Latn-RS" sz="3000" i="1" dirty="0" smtClean="0"/>
              <a:t>O</a:t>
            </a:r>
            <a:r>
              <a:rPr lang="sr-Latn-RS" sz="3000" dirty="0" smtClean="0"/>
              <a:t> iskoristićemo narednu sliku.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87413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26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475656" y="3717032"/>
            <a:ext cx="5081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Uz definisanje veze momenta sile za tačku i moment sile za osu</a:t>
            </a:r>
            <a:endParaRPr lang="en-US" sz="24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6876256" y="2282096"/>
            <a:ext cx="1368152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Intenzitet momenta sile </a:t>
            </a:r>
            <a:r>
              <a:rPr lang="sr-Latn-RS" sz="2400" i="1" dirty="0" smtClean="0"/>
              <a:t>F</a:t>
            </a:r>
            <a:r>
              <a:rPr lang="sr-Latn-RS" sz="2400" dirty="0" smtClean="0"/>
              <a:t> za tačku </a:t>
            </a:r>
            <a:r>
              <a:rPr lang="sr-Latn-RS" sz="2400" i="1" dirty="0" smtClean="0"/>
              <a:t>O</a:t>
            </a:r>
            <a:r>
              <a:rPr lang="sr-Latn-RS" sz="2400" dirty="0" smtClean="0"/>
              <a:t> iznosi: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68860"/>
              </p:ext>
            </p:extLst>
          </p:nvPr>
        </p:nvGraphicFramePr>
        <p:xfrm>
          <a:off x="5580112" y="4548029"/>
          <a:ext cx="2311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46" name="Equation" r:id="rId3" imgW="1155600" imgH="253800" progId="Equation.DSMT4">
                  <p:embed/>
                </p:oleObj>
              </mc:Choice>
              <mc:Fallback>
                <p:oleObj name="Equation" r:id="rId3" imgW="11556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4548029"/>
                        <a:ext cx="2311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5656" y="5229200"/>
            <a:ext cx="432048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Površina trougla </a:t>
            </a:r>
            <a:r>
              <a:rPr lang="sr-Latn-RS" sz="2400" dirty="0" err="1" smtClean="0"/>
              <a:t>OA’B</a:t>
            </a:r>
            <a:r>
              <a:rPr lang="sr-Latn-RS" sz="2400" dirty="0" smtClean="0"/>
              <a:t>’ iznosi:</a:t>
            </a:r>
            <a:endParaRPr lang="en-US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409059"/>
              </p:ext>
            </p:extLst>
          </p:nvPr>
        </p:nvGraphicFramePr>
        <p:xfrm>
          <a:off x="5580112" y="5441095"/>
          <a:ext cx="2438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647" name="Equation" r:id="rId5" imgW="1218960" imgH="228600" progId="Equation.DSMT4">
                  <p:embed/>
                </p:oleObj>
              </mc:Choice>
              <mc:Fallback>
                <p:oleObj name="Equation" r:id="rId5" imgW="1218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112" y="5441095"/>
                        <a:ext cx="24384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Elbow Connector 10"/>
          <p:cNvCxnSpPr>
            <a:stCxn id="7" idx="3"/>
            <a:endCxn id="6" idx="3"/>
          </p:cNvCxnSpPr>
          <p:nvPr/>
        </p:nvCxnSpPr>
        <p:spPr>
          <a:xfrm flipH="1">
            <a:off x="7891512" y="3251592"/>
            <a:ext cx="352896" cy="1550437"/>
          </a:xfrm>
          <a:prstGeom prst="bentConnector3">
            <a:avLst>
              <a:gd name="adj1" fmla="val -6477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548656"/>
            <a:ext cx="5205846" cy="318585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3679618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27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90" y="548656"/>
            <a:ext cx="5205846" cy="318585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331640" y="3861048"/>
            <a:ext cx="496855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Intenzitet momenta sile </a:t>
            </a:r>
            <a:r>
              <a:rPr lang="sr-Latn-RS" sz="2400" i="1" dirty="0" smtClean="0"/>
              <a:t>F</a:t>
            </a:r>
            <a:r>
              <a:rPr lang="sr-Latn-RS" sz="2400" dirty="0" smtClean="0"/>
              <a:t> za osu </a:t>
            </a:r>
            <a:r>
              <a:rPr lang="sr-Latn-RS" sz="2400" i="1" dirty="0" smtClean="0"/>
              <a:t>z</a:t>
            </a:r>
            <a:r>
              <a:rPr lang="sr-Latn-RS" sz="2400" dirty="0" smtClean="0"/>
              <a:t> koja prolazi kroz tačku </a:t>
            </a:r>
            <a:r>
              <a:rPr lang="sr-Latn-RS" sz="2400" i="1" dirty="0" smtClean="0"/>
              <a:t>O</a:t>
            </a:r>
            <a:r>
              <a:rPr lang="sr-Latn-RS" sz="2400" dirty="0" smtClean="0"/>
              <a:t>, iznosi: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7210362"/>
              </p:ext>
            </p:extLst>
          </p:nvPr>
        </p:nvGraphicFramePr>
        <p:xfrm>
          <a:off x="5022610" y="4425345"/>
          <a:ext cx="2667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620" name="Equation" r:id="rId4" imgW="1333440" imgH="266400" progId="Equation.DSMT4">
                  <p:embed/>
                </p:oleObj>
              </mc:Choice>
              <mc:Fallback>
                <p:oleObj name="Equation" r:id="rId4" imgW="133344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610" y="4425345"/>
                        <a:ext cx="2667000" cy="533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17676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28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90" y="548656"/>
            <a:ext cx="5205846" cy="318585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107292"/>
              </p:ext>
            </p:extLst>
          </p:nvPr>
        </p:nvGraphicFramePr>
        <p:xfrm>
          <a:off x="3675608" y="4149080"/>
          <a:ext cx="2768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94" name="Equation" r:id="rId4" imgW="1384200" imgH="228600" progId="Equation.DSMT4">
                  <p:embed/>
                </p:oleObj>
              </mc:Choice>
              <mc:Fallback>
                <p:oleObj name="Equation" r:id="rId4" imgW="13842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5608" y="4149080"/>
                        <a:ext cx="2768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336602"/>
              </p:ext>
            </p:extLst>
          </p:nvPr>
        </p:nvGraphicFramePr>
        <p:xfrm>
          <a:off x="4633373" y="5149304"/>
          <a:ext cx="165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95" name="Equation" r:id="rId6" imgW="825480" imgH="253800" progId="Equation.DSMT4">
                  <p:embed/>
                </p:oleObj>
              </mc:Choice>
              <mc:Fallback>
                <p:oleObj name="Equation" r:id="rId6" imgW="8254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3373" y="5149304"/>
                        <a:ext cx="1651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0603902"/>
              </p:ext>
            </p:extLst>
          </p:nvPr>
        </p:nvGraphicFramePr>
        <p:xfrm>
          <a:off x="1331640" y="4111104"/>
          <a:ext cx="1803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96" name="Equation" r:id="rId8" imgW="901440" imgH="253800" progId="Equation.DSMT4">
                  <p:embed/>
                </p:oleObj>
              </mc:Choice>
              <mc:Fallback>
                <p:oleObj name="Equation" r:id="rId8" imgW="901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4111104"/>
                        <a:ext cx="18034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ight Arrow 7"/>
          <p:cNvSpPr/>
          <p:nvPr/>
        </p:nvSpPr>
        <p:spPr>
          <a:xfrm>
            <a:off x="3275856" y="4293096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6200000">
            <a:off x="5148080" y="4797168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174344"/>
              </p:ext>
            </p:extLst>
          </p:nvPr>
        </p:nvGraphicFramePr>
        <p:xfrm>
          <a:off x="6567636" y="5153248"/>
          <a:ext cx="205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97" name="Equation" r:id="rId10" imgW="1028520" imgH="253800" progId="Equation.DSMT4">
                  <p:embed/>
                </p:oleObj>
              </mc:Choice>
              <mc:Fallback>
                <p:oleObj name="Equation" r:id="rId10" imgW="1028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636" y="5153248"/>
                        <a:ext cx="2057400" cy="5080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1924661"/>
              </p:ext>
            </p:extLst>
          </p:nvPr>
        </p:nvGraphicFramePr>
        <p:xfrm>
          <a:off x="6516216" y="4271423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98" name="Equation" r:id="rId12" imgW="190440" imgH="152280" progId="Equation.DSMT4">
                  <p:embed/>
                </p:oleObj>
              </mc:Choice>
              <mc:Fallback>
                <p:oleObj name="Equation" r:id="rId12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4271423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5818996"/>
              </p:ext>
            </p:extLst>
          </p:nvPr>
        </p:nvGraphicFramePr>
        <p:xfrm>
          <a:off x="7532960" y="4678784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99" name="Equation" r:id="rId14" imgW="139680" imgH="203040" progId="Equation.DSMT4">
                  <p:embed/>
                </p:oleObj>
              </mc:Choice>
              <mc:Fallback>
                <p:oleObj name="Equation" r:id="rId14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32960" y="4678784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Elbow Connector 13"/>
          <p:cNvCxnSpPr>
            <a:stCxn id="11" idx="3"/>
            <a:endCxn id="12" idx="0"/>
          </p:cNvCxnSpPr>
          <p:nvPr/>
        </p:nvCxnSpPr>
        <p:spPr>
          <a:xfrm>
            <a:off x="6897216" y="4423823"/>
            <a:ext cx="775444" cy="254961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3764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29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0490" y="548656"/>
            <a:ext cx="5205846" cy="318585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50273"/>
              </p:ext>
            </p:extLst>
          </p:nvPr>
        </p:nvGraphicFramePr>
        <p:xfrm>
          <a:off x="1907704" y="764704"/>
          <a:ext cx="20574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668" name="Equation" r:id="rId4" imgW="1028520" imgH="253800" progId="Equation.DSMT4">
                  <p:embed/>
                </p:oleObj>
              </mc:Choice>
              <mc:Fallback>
                <p:oleObj name="Equation" r:id="rId4" imgW="10285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7704" y="764704"/>
                        <a:ext cx="2057400" cy="5080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331640" y="4005064"/>
            <a:ext cx="626469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Projekcija vektora </a:t>
            </a:r>
            <a:r>
              <a:rPr lang="sr-Latn-RS" sz="2400" dirty="0" err="1" smtClean="0"/>
              <a:t>mementa</a:t>
            </a:r>
            <a:r>
              <a:rPr lang="sr-Latn-RS" sz="2400" dirty="0" smtClean="0"/>
              <a:t> sile za tačku </a:t>
            </a:r>
            <a:r>
              <a:rPr lang="sr-Latn-RS" sz="2400" i="1" dirty="0" smtClean="0"/>
              <a:t>O</a:t>
            </a:r>
            <a:r>
              <a:rPr lang="sr-Latn-RS" sz="2400" dirty="0" smtClean="0"/>
              <a:t>, na osu </a:t>
            </a:r>
            <a:r>
              <a:rPr lang="sr-Latn-RS" sz="2400" i="1" dirty="0" smtClean="0"/>
              <a:t>z</a:t>
            </a:r>
            <a:r>
              <a:rPr lang="sr-Latn-RS" sz="2400" dirty="0" smtClean="0"/>
              <a:t>, jednak je momentu sile za tu osu.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2267744" y="4974267"/>
            <a:ext cx="6264696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Pošto je projekcija vektora </a:t>
            </a:r>
            <a:r>
              <a:rPr lang="sr-Latn-RS" sz="2400" dirty="0" err="1" smtClean="0"/>
              <a:t>mementa</a:t>
            </a:r>
            <a:r>
              <a:rPr lang="sr-Latn-RS" sz="2400" dirty="0" smtClean="0"/>
              <a:t> sile za tačku </a:t>
            </a:r>
            <a:r>
              <a:rPr lang="sr-Latn-RS" sz="2400" i="1" dirty="0" smtClean="0"/>
              <a:t>O</a:t>
            </a:r>
            <a:r>
              <a:rPr lang="sr-Latn-RS" sz="2400" dirty="0" smtClean="0"/>
              <a:t>, na osu </a:t>
            </a:r>
            <a:r>
              <a:rPr lang="sr-Latn-RS" sz="2400" i="1" dirty="0" smtClean="0"/>
              <a:t>z</a:t>
            </a:r>
            <a:r>
              <a:rPr lang="sr-Latn-RS" sz="2400" dirty="0" smtClean="0"/>
              <a:t>, </a:t>
            </a:r>
            <a:r>
              <a:rPr lang="sr-Latn-RS" sz="2400" dirty="0" err="1" smtClean="0"/>
              <a:t>skalarna</a:t>
            </a:r>
            <a:r>
              <a:rPr lang="sr-Latn-RS" sz="2400" dirty="0" smtClean="0"/>
              <a:t> veličina, sledi da je i moment sile za osu takođe </a:t>
            </a:r>
            <a:r>
              <a:rPr lang="sr-Latn-RS" sz="2400" dirty="0" err="1" smtClean="0"/>
              <a:t>skalarna</a:t>
            </a:r>
            <a:r>
              <a:rPr lang="sr-Latn-RS" sz="2400" dirty="0" smtClean="0"/>
              <a:t> veličina.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084260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marL="916686" lvl="1" indent="-514350" algn="just"/>
            <a:r>
              <a:rPr lang="sr-Latn-RS" dirty="0" smtClean="0"/>
              <a:t>Primena Riterovog metoda se sastoji u sledećem:</a:t>
            </a:r>
          </a:p>
          <a:p>
            <a:pPr marL="1163574" lvl="2" indent="-514350" algn="just"/>
            <a:r>
              <a:rPr lang="sr-Latn-RS" sz="2600" dirty="0" smtClean="0"/>
              <a:t>Odrede se reakcije rešetke kao celine.</a:t>
            </a:r>
          </a:p>
          <a:p>
            <a:pPr marL="1163574" lvl="2" indent="-514350" algn="just"/>
            <a:r>
              <a:rPr lang="sr-Latn-RS" sz="2600" dirty="0" smtClean="0"/>
              <a:t>Zatim se rešetka preseče na dva dela, ali tako da je u zamišljenom preseku štap u kojem se traži nepoznata sila, i još najviše dva štapa.</a:t>
            </a:r>
          </a:p>
          <a:p>
            <a:pPr marL="82296" indent="0" algn="just">
              <a:buNone/>
            </a:pPr>
            <a:endParaRPr lang="sr-Latn-RS" sz="30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737919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Moment sile za ose Dekartovog pravouglog koordinatnog sistema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Vektor momenta sile za tačku </a:t>
            </a:r>
            <a:r>
              <a:rPr lang="sr-Latn-RS" sz="3000" i="1" dirty="0" smtClean="0"/>
              <a:t>O</a:t>
            </a:r>
            <a:r>
              <a:rPr lang="sr-Latn-RS" sz="3000" dirty="0" smtClean="0"/>
              <a:t> jednak je vektorskom proizvodu radijus vektora položaja napadne tačke sile i same sile kao vektora.</a:t>
            </a:r>
          </a:p>
          <a:p>
            <a:pPr algn="just"/>
            <a:r>
              <a:rPr lang="sr-Latn-RS" sz="3000" dirty="0" smtClean="0"/>
              <a:t>Za određivanje momenta sile za ose Dekartovog pravouglog koordinatnog sistema iskoristićemo činjenicu da je p</a:t>
            </a:r>
            <a:r>
              <a:rPr lang="sr-Latn-RS" sz="2800" dirty="0" smtClean="0"/>
              <a:t>rojekcija </a:t>
            </a:r>
            <a:r>
              <a:rPr lang="sr-Latn-RS" sz="2800" dirty="0"/>
              <a:t>vektora </a:t>
            </a:r>
            <a:r>
              <a:rPr lang="sr-Latn-RS" sz="2800" dirty="0" err="1"/>
              <a:t>mementa</a:t>
            </a:r>
            <a:r>
              <a:rPr lang="sr-Latn-RS" sz="2800" dirty="0"/>
              <a:t> sile za tačku </a:t>
            </a:r>
            <a:r>
              <a:rPr lang="sr-Latn-RS" sz="2800" i="1" dirty="0"/>
              <a:t>O</a:t>
            </a:r>
            <a:r>
              <a:rPr lang="sr-Latn-RS" sz="2800" dirty="0"/>
              <a:t>, na osu </a:t>
            </a:r>
            <a:r>
              <a:rPr lang="sr-Latn-RS" sz="2800" dirty="0" smtClean="0"/>
              <a:t>koja prolazi kroz tu tačku, jednak </a:t>
            </a:r>
            <a:r>
              <a:rPr lang="sr-Latn-RS" sz="2800" dirty="0"/>
              <a:t>momentu sile za tu osu</a:t>
            </a:r>
            <a:r>
              <a:rPr lang="sr-Latn-RS" sz="2800" dirty="0" smtClean="0"/>
              <a:t>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30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158418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31</a:t>
            </a:fld>
            <a:endParaRPr lang="sr-Latn-BA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7615229"/>
              </p:ext>
            </p:extLst>
          </p:nvPr>
        </p:nvGraphicFramePr>
        <p:xfrm>
          <a:off x="5219618" y="1726432"/>
          <a:ext cx="2463800" cy="152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86" name="Equation" r:id="rId3" imgW="1231366" imgH="761669" progId="Equation.DSMT4">
                  <p:embed/>
                </p:oleObj>
              </mc:Choice>
              <mc:Fallback>
                <p:oleObj name="Equation" r:id="rId3" imgW="1231366" imgH="7616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618" y="1726432"/>
                        <a:ext cx="2463800" cy="15240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84096"/>
              </p:ext>
            </p:extLst>
          </p:nvPr>
        </p:nvGraphicFramePr>
        <p:xfrm>
          <a:off x="6299738" y="3454648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87" name="Equation" r:id="rId5" imgW="139680" imgH="203040" progId="Equation.DSMT4">
                  <p:embed/>
                </p:oleObj>
              </mc:Choice>
              <mc:Fallback>
                <p:oleObj name="Equation" r:id="rId5" imgW="1396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99738" y="3454648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7107050"/>
              </p:ext>
            </p:extLst>
          </p:nvPr>
        </p:nvGraphicFramePr>
        <p:xfrm>
          <a:off x="1835224" y="4005064"/>
          <a:ext cx="6553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788" name="Equation" r:id="rId7" imgW="3276360" imgH="266400" progId="Equation.DSMT4">
                  <p:embed/>
                </p:oleObj>
              </mc:Choice>
              <mc:Fallback>
                <p:oleObj name="Equation" r:id="rId7" imgW="32763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224" y="4005064"/>
                        <a:ext cx="65532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242" y="548676"/>
            <a:ext cx="3005051" cy="3198323"/>
          </a:xfrm>
          <a:prstGeom prst="rect">
            <a:avLst/>
          </a:prstGeom>
          <a:ln w="12700">
            <a:solidFill>
              <a:schemeClr val="accent5">
                <a:lumMod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406092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32</a:t>
            </a:fld>
            <a:endParaRPr lang="sr-Latn-BA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2588020"/>
              </p:ext>
            </p:extLst>
          </p:nvPr>
        </p:nvGraphicFramePr>
        <p:xfrm>
          <a:off x="1619672" y="2044824"/>
          <a:ext cx="17272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58" name="Equation" r:id="rId3" imgW="863280" imgH="799920" progId="Equation.DSMT4">
                  <p:embed/>
                </p:oleObj>
              </mc:Choice>
              <mc:Fallback>
                <p:oleObj name="Equation" r:id="rId3" imgW="86328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2044824"/>
                        <a:ext cx="1727200" cy="16002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7655533"/>
              </p:ext>
            </p:extLst>
          </p:nvPr>
        </p:nvGraphicFramePr>
        <p:xfrm>
          <a:off x="1619672" y="892696"/>
          <a:ext cx="65532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59" name="Equation" r:id="rId5" imgW="3276360" imgH="266400" progId="Equation.DSMT4">
                  <p:embed/>
                </p:oleObj>
              </mc:Choice>
              <mc:Fallback>
                <p:oleObj name="Equation" r:id="rId5" imgW="3276360" imgH="266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672" y="892696"/>
                        <a:ext cx="6553200" cy="5334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6576956"/>
              </p:ext>
            </p:extLst>
          </p:nvPr>
        </p:nvGraphicFramePr>
        <p:xfrm>
          <a:off x="4067944" y="2044824"/>
          <a:ext cx="22098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60" name="Equation" r:id="rId7" imgW="1104840" imgH="799920" progId="Equation.DSMT4">
                  <p:embed/>
                </p:oleObj>
              </mc:Choice>
              <mc:Fallback>
                <p:oleObj name="Equation" r:id="rId7" imgW="1104840" imgH="7999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7944" y="2044824"/>
                        <a:ext cx="2209800" cy="1600200"/>
                      </a:xfrm>
                      <a:prstGeom prst="rect">
                        <a:avLst/>
                      </a:prstGeom>
                      <a:solidFill>
                        <a:schemeClr val="bg2">
                          <a:lumMod val="9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ight Arrow 8"/>
          <p:cNvSpPr/>
          <p:nvPr/>
        </p:nvSpPr>
        <p:spPr>
          <a:xfrm rot="5400000" flipV="1">
            <a:off x="2195752" y="1700824"/>
            <a:ext cx="288000" cy="144016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444809"/>
              </p:ext>
            </p:extLst>
          </p:nvPr>
        </p:nvGraphicFramePr>
        <p:xfrm>
          <a:off x="3491880" y="2708920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861" name="Equation" r:id="rId9" imgW="190440" imgH="152280" progId="Equation.DSMT4">
                  <p:embed/>
                </p:oleObj>
              </mc:Choice>
              <mc:Fallback>
                <p:oleObj name="Equation" r:id="rId9" imgW="19044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1880" y="2708920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619672" y="4244895"/>
            <a:ext cx="640871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Ovo su analitički izrazi za moment sile u odnosu na ose Dekartovog pravouglog koordinatnog sistema.</a:t>
            </a:r>
            <a:endParaRPr lang="en-US" sz="2400" dirty="0"/>
          </a:p>
        </p:txBody>
      </p:sp>
      <p:cxnSp>
        <p:nvCxnSpPr>
          <p:cNvPr id="13" name="Elbow Connector 12"/>
          <p:cNvCxnSpPr>
            <a:stCxn id="11" idx="3"/>
            <a:endCxn id="7" idx="3"/>
          </p:cNvCxnSpPr>
          <p:nvPr/>
        </p:nvCxnSpPr>
        <p:spPr>
          <a:xfrm flipH="1" flipV="1">
            <a:off x="6277744" y="2844924"/>
            <a:ext cx="1750640" cy="2000136"/>
          </a:xfrm>
          <a:prstGeom prst="bentConnector3">
            <a:avLst>
              <a:gd name="adj1" fmla="val -13058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6290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38138"/>
          </a:xfrm>
        </p:spPr>
        <p:txBody>
          <a:bodyPr>
            <a:normAutofit/>
          </a:bodyPr>
          <a:lstStyle/>
          <a:p>
            <a:r>
              <a:rPr lang="sr-Latn-RS" sz="3200" b="1" dirty="0" smtClean="0"/>
              <a:t>Sabiranje prostornog sistema </a:t>
            </a:r>
            <a:r>
              <a:rPr lang="sr-Latn-RS" sz="3200" b="1" dirty="0" err="1" smtClean="0"/>
              <a:t>spregova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556792"/>
            <a:ext cx="7498080" cy="4691608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Sabraćemo dva sprega sila koji deluju u dve ravni koje se seku pod nekim uglom</a:t>
            </a:r>
            <a:r>
              <a:rPr lang="sr-Latn-RS" sz="2800" dirty="0" smtClean="0"/>
              <a:t>.</a:t>
            </a:r>
          </a:p>
          <a:p>
            <a:pPr algn="just"/>
            <a:r>
              <a:rPr lang="sr-Latn-RS" sz="2800" dirty="0" smtClean="0"/>
              <a:t>Zatim ćemo po analogiji rešiti problem sabiranja više </a:t>
            </a:r>
            <a:r>
              <a:rPr lang="sr-Latn-RS" sz="2800" dirty="0" err="1" smtClean="0"/>
              <a:t>spregova</a:t>
            </a:r>
            <a:r>
              <a:rPr lang="sr-Latn-RS" sz="2800" dirty="0" smtClean="0"/>
              <a:t> sila.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33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013533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34</a:t>
            </a:fld>
            <a:endParaRPr lang="sr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9375" y="404674"/>
            <a:ext cx="4338205" cy="3938155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5999190" y="404674"/>
            <a:ext cx="28803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FF0000"/>
                </a:solidFill>
              </a:rPr>
              <a:t>1. </a:t>
            </a:r>
            <a:r>
              <a:rPr lang="sr-Latn-RS" sz="2400" dirty="0" err="1" smtClean="0">
                <a:solidFill>
                  <a:srgbClr val="FF0000"/>
                </a:solidFill>
              </a:rPr>
              <a:t>spreg</a:t>
            </a:r>
            <a:r>
              <a:rPr lang="sr-Latn-RS" sz="2400" dirty="0" smtClean="0">
                <a:solidFill>
                  <a:srgbClr val="FF0000"/>
                </a:solidFill>
              </a:rPr>
              <a:t> obrazuju sile: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9647173"/>
              </p:ext>
            </p:extLst>
          </p:nvPr>
        </p:nvGraphicFramePr>
        <p:xfrm>
          <a:off x="7862888" y="981075"/>
          <a:ext cx="9906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76" name="Equation" r:id="rId4" imgW="495000" imgH="215640" progId="Equation.DSMT4">
                  <p:embed/>
                </p:oleObj>
              </mc:Choice>
              <mc:Fallback>
                <p:oleObj name="Equation" r:id="rId4" imgW="495000" imgH="2156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2888" y="981075"/>
                        <a:ext cx="9906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999190" y="1517882"/>
            <a:ext cx="259228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FF0000"/>
                </a:solidFill>
              </a:rPr>
              <a:t>Moment 1. sprega iznosi: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1193778"/>
              </p:ext>
            </p:extLst>
          </p:nvPr>
        </p:nvGraphicFramePr>
        <p:xfrm>
          <a:off x="7254875" y="2165350"/>
          <a:ext cx="165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77" name="Equation" r:id="rId6" imgW="825480" imgH="253800" progId="Equation.DSMT4">
                  <p:embed/>
                </p:oleObj>
              </mc:Choice>
              <mc:Fallback>
                <p:oleObj name="Equation" r:id="rId6" imgW="825480" imgH="253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54875" y="2165350"/>
                        <a:ext cx="1651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99190" y="3890214"/>
            <a:ext cx="28803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0070C0"/>
                </a:solidFill>
              </a:rPr>
              <a:t>2. </a:t>
            </a:r>
            <a:r>
              <a:rPr lang="sr-Latn-RS" sz="2400" dirty="0" err="1" smtClean="0">
                <a:solidFill>
                  <a:srgbClr val="0070C0"/>
                </a:solidFill>
              </a:rPr>
              <a:t>spreg</a:t>
            </a:r>
            <a:r>
              <a:rPr lang="sr-Latn-RS" sz="2400" dirty="0" smtClean="0">
                <a:solidFill>
                  <a:srgbClr val="0070C0"/>
                </a:solidFill>
              </a:rPr>
              <a:t> obrazuju sile: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4422160"/>
              </p:ext>
            </p:extLst>
          </p:nvPr>
        </p:nvGraphicFramePr>
        <p:xfrm>
          <a:off x="7799388" y="4437063"/>
          <a:ext cx="1041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78" name="Equation" r:id="rId8" imgW="520560" imgH="215640" progId="Equation.DSMT4">
                  <p:embed/>
                </p:oleObj>
              </mc:Choice>
              <mc:Fallback>
                <p:oleObj name="Equation" r:id="rId8" imgW="520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88" y="4437063"/>
                        <a:ext cx="10414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5999190" y="4970323"/>
            <a:ext cx="2592288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0070C0"/>
                </a:solidFill>
              </a:rPr>
              <a:t>Moment 2. sprega iznosi:</a:t>
            </a:r>
            <a:endParaRPr lang="en-US" sz="2400" dirty="0">
              <a:solidFill>
                <a:srgbClr val="0070C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3934982"/>
              </p:ext>
            </p:extLst>
          </p:nvPr>
        </p:nvGraphicFramePr>
        <p:xfrm>
          <a:off x="7138988" y="5584825"/>
          <a:ext cx="1727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279" name="Equation" r:id="rId10" imgW="863280" imgH="253800" progId="Equation.DSMT4">
                  <p:embed/>
                </p:oleObj>
              </mc:Choice>
              <mc:Fallback>
                <p:oleObj name="Equation" r:id="rId10" imgW="8632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38988" y="5584825"/>
                        <a:ext cx="1727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000744" y="2814027"/>
            <a:ext cx="259073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sr-Latn-RS" sz="2400" dirty="0" smtClean="0">
                <a:solidFill>
                  <a:srgbClr val="FF0000"/>
                </a:solidFill>
              </a:rPr>
              <a:t> </a:t>
            </a:r>
            <a:r>
              <a:rPr lang="sr-Latn-RS" sz="2400" dirty="0" smtClean="0">
                <a:solidFill>
                  <a:srgbClr val="FF0000"/>
                </a:solidFill>
                <a:sym typeface="Symbol"/>
              </a:rPr>
              <a:t> ravan obrtanja 1. sprega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123732" y="5343599"/>
            <a:ext cx="367240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0070C0"/>
                </a:solidFill>
                <a:latin typeface="Symbol" panose="05050102010706020507" pitchFamily="18" charset="2"/>
              </a:rPr>
              <a:t>b</a:t>
            </a:r>
            <a:r>
              <a:rPr lang="sr-Latn-RS" sz="2400" dirty="0" smtClean="0">
                <a:solidFill>
                  <a:srgbClr val="0070C0"/>
                </a:solidFill>
              </a:rPr>
              <a:t> </a:t>
            </a:r>
            <a:r>
              <a:rPr lang="sr-Latn-RS" sz="2400" dirty="0" smtClean="0">
                <a:solidFill>
                  <a:srgbClr val="0070C0"/>
                </a:solidFill>
                <a:sym typeface="Symbol"/>
              </a:rPr>
              <a:t> ravan obrtanja 2. sprega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87624" y="4398203"/>
            <a:ext cx="469825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i="1" dirty="0" smtClean="0"/>
              <a:t>Primer prostornog sistema </a:t>
            </a:r>
            <a:r>
              <a:rPr lang="sr-Latn-RS" sz="2400" i="1" dirty="0" err="1" smtClean="0"/>
              <a:t>spregova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514731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35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6949"/>
            <a:ext cx="4338205" cy="393815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153818"/>
              </p:ext>
            </p:extLst>
          </p:nvPr>
        </p:nvGraphicFramePr>
        <p:xfrm>
          <a:off x="5940872" y="434727"/>
          <a:ext cx="1524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8" name="Equation" r:id="rId4" imgW="761760" imgH="215640" progId="Equation.DSMT4">
                  <p:embed/>
                </p:oleObj>
              </mc:Choice>
              <mc:Fallback>
                <p:oleObj name="Equation" r:id="rId4" imgW="761760" imgH="2156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872" y="434727"/>
                        <a:ext cx="15240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950578"/>
              </p:ext>
            </p:extLst>
          </p:nvPr>
        </p:nvGraphicFramePr>
        <p:xfrm>
          <a:off x="5940152" y="1095127"/>
          <a:ext cx="1778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9" name="Equation" r:id="rId6" imgW="888840" imgH="215640" progId="Equation.DSMT4">
                  <p:embed/>
                </p:oleObj>
              </mc:Choice>
              <mc:Fallback>
                <p:oleObj name="Equation" r:id="rId6" imgW="88884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0152" y="1095127"/>
                        <a:ext cx="17780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940152" y="2030437"/>
            <a:ext cx="2880320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3. </a:t>
            </a:r>
            <a:r>
              <a:rPr lang="sr-Latn-RS" sz="2400" dirty="0" err="1" smtClean="0"/>
              <a:t>spreg</a:t>
            </a:r>
            <a:r>
              <a:rPr lang="sr-Latn-RS" sz="2400" dirty="0" smtClean="0"/>
              <a:t> obrazuju sile: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0131737"/>
              </p:ext>
            </p:extLst>
          </p:nvPr>
        </p:nvGraphicFramePr>
        <p:xfrm>
          <a:off x="7906072" y="2590552"/>
          <a:ext cx="914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00" name="Equation" r:id="rId8" imgW="457200" imgH="203040" progId="Equation.DSMT4">
                  <p:embed/>
                </p:oleObj>
              </mc:Choice>
              <mc:Fallback>
                <p:oleObj name="Equation" r:id="rId8" imgW="4572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6072" y="2590552"/>
                        <a:ext cx="914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940152" y="3183359"/>
            <a:ext cx="266429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Moment 3. sprega iznosi: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2643252"/>
              </p:ext>
            </p:extLst>
          </p:nvPr>
        </p:nvGraphicFramePr>
        <p:xfrm>
          <a:off x="7236296" y="3811588"/>
          <a:ext cx="1524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301" name="Equation" r:id="rId10" imgW="761760" imgH="203040" progId="Equation.DSMT4">
                  <p:embed/>
                </p:oleObj>
              </mc:Choice>
              <mc:Fallback>
                <p:oleObj name="Equation" r:id="rId10" imgW="76176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3811588"/>
                        <a:ext cx="1524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13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36</a:t>
            </a:fld>
            <a:endParaRPr lang="sr-Latn-B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426949"/>
            <a:ext cx="4338205" cy="3938155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</p:pic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1460236"/>
              </p:ext>
            </p:extLst>
          </p:nvPr>
        </p:nvGraphicFramePr>
        <p:xfrm>
          <a:off x="6012160" y="1412776"/>
          <a:ext cx="1524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89" name="Equation" r:id="rId4" imgW="761669" imgH="203112" progId="Equation.DSMT4">
                  <p:embed/>
                </p:oleObj>
              </mc:Choice>
              <mc:Fallback>
                <p:oleObj name="Equation" r:id="rId4" imgW="761669" imgH="203112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1412776"/>
                        <a:ext cx="1524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9413499"/>
              </p:ext>
            </p:extLst>
          </p:nvPr>
        </p:nvGraphicFramePr>
        <p:xfrm>
          <a:off x="6936432" y="548680"/>
          <a:ext cx="15240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90" name="Equation" r:id="rId6" imgW="761760" imgH="215640" progId="Equation.DSMT4">
                  <p:embed/>
                </p:oleObj>
              </mc:Choice>
              <mc:Fallback>
                <p:oleObj name="Equation" r:id="rId6" imgW="76176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6432" y="548680"/>
                        <a:ext cx="15240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Down Arrow 13"/>
          <p:cNvSpPr/>
          <p:nvPr/>
        </p:nvSpPr>
        <p:spPr>
          <a:xfrm>
            <a:off x="7308304" y="1052736"/>
            <a:ext cx="9144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499506"/>
              </p:ext>
            </p:extLst>
          </p:nvPr>
        </p:nvGraphicFramePr>
        <p:xfrm>
          <a:off x="6380832" y="198884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91" name="Equation" r:id="rId8" imgW="139680" imgH="203040" progId="Equation.DSMT4">
                  <p:embed/>
                </p:oleObj>
              </mc:Choice>
              <mc:Fallback>
                <p:oleObj name="Equation" r:id="rId8" imgW="139680" imgH="20304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0832" y="198884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8009089"/>
              </p:ext>
            </p:extLst>
          </p:nvPr>
        </p:nvGraphicFramePr>
        <p:xfrm>
          <a:off x="6017840" y="2459360"/>
          <a:ext cx="25146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92" name="Equation" r:id="rId10" imgW="1257120" imgH="304560" progId="Equation.DSMT4">
                  <p:embed/>
                </p:oleObj>
              </mc:Choice>
              <mc:Fallback>
                <p:oleObj name="Equation" r:id="rId10" imgW="1257120" imgH="30456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7840" y="2459360"/>
                        <a:ext cx="25146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624736"/>
              </p:ext>
            </p:extLst>
          </p:nvPr>
        </p:nvGraphicFramePr>
        <p:xfrm>
          <a:off x="6374110" y="3213596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93" name="Equation" r:id="rId12" imgW="139680" imgH="203040" progId="Equation.DSMT4">
                  <p:embed/>
                </p:oleObj>
              </mc:Choice>
              <mc:Fallback>
                <p:oleObj name="Equation" r:id="rId12" imgW="139680" imgH="2030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4110" y="3213596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8455378"/>
              </p:ext>
            </p:extLst>
          </p:nvPr>
        </p:nvGraphicFramePr>
        <p:xfrm>
          <a:off x="5220072" y="4907632"/>
          <a:ext cx="3352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94" name="Equation" r:id="rId14" imgW="1676160" imgH="304560" progId="Equation.DSMT4">
                  <p:embed/>
                </p:oleObj>
              </mc:Choice>
              <mc:Fallback>
                <p:oleObj name="Equation" r:id="rId14" imgW="1676160" imgH="30456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20072" y="4907632"/>
                        <a:ext cx="3352800" cy="609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2750179"/>
              </p:ext>
            </p:extLst>
          </p:nvPr>
        </p:nvGraphicFramePr>
        <p:xfrm>
          <a:off x="7080250" y="5800725"/>
          <a:ext cx="165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95" name="Equation" r:id="rId16" imgW="825480" imgH="253800" progId="Equation.DSMT4">
                  <p:embed/>
                </p:oleObj>
              </mc:Choice>
              <mc:Fallback>
                <p:oleObj name="Equation" r:id="rId16" imgW="825480" imgH="2538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0250" y="5800725"/>
                        <a:ext cx="1651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821751"/>
              </p:ext>
            </p:extLst>
          </p:nvPr>
        </p:nvGraphicFramePr>
        <p:xfrm>
          <a:off x="7034213" y="3933825"/>
          <a:ext cx="1727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96" name="Equation" r:id="rId18" imgW="863280" imgH="253800" progId="Equation.DSMT4">
                  <p:embed/>
                </p:oleObj>
              </mc:Choice>
              <mc:Fallback>
                <p:oleObj name="Equation" r:id="rId18" imgW="863280" imgH="2538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4213" y="3933825"/>
                        <a:ext cx="1727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0393410"/>
              </p:ext>
            </p:extLst>
          </p:nvPr>
        </p:nvGraphicFramePr>
        <p:xfrm>
          <a:off x="6372200" y="4462760"/>
          <a:ext cx="2794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97" name="Equation" r:id="rId20" imgW="139639" imgH="203112" progId="Equation.DSMT4">
                  <p:embed/>
                </p:oleObj>
              </mc:Choice>
              <mc:Fallback>
                <p:oleObj name="Equation" r:id="rId20" imgW="139639" imgH="203112" progId="Equation.DSMT4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72200" y="4462760"/>
                        <a:ext cx="2794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4" name="Straight Connector 23"/>
          <p:cNvCxnSpPr>
            <a:stCxn id="18" idx="2"/>
            <a:endCxn id="22" idx="0"/>
          </p:cNvCxnSpPr>
          <p:nvPr/>
        </p:nvCxnSpPr>
        <p:spPr>
          <a:xfrm flipH="1">
            <a:off x="6511900" y="3619996"/>
            <a:ext cx="1910" cy="842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Down Arrow 27"/>
          <p:cNvSpPr/>
          <p:nvPr/>
        </p:nvSpPr>
        <p:spPr>
          <a:xfrm>
            <a:off x="7864936" y="4509120"/>
            <a:ext cx="9144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29" name="Down Arrow 28"/>
          <p:cNvSpPr/>
          <p:nvPr/>
        </p:nvSpPr>
        <p:spPr>
          <a:xfrm flipV="1">
            <a:off x="6422370" y="5602952"/>
            <a:ext cx="9144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30" name="Down Arrow 29"/>
          <p:cNvSpPr/>
          <p:nvPr/>
        </p:nvSpPr>
        <p:spPr>
          <a:xfrm rot="16200000" flipH="1" flipV="1">
            <a:off x="6823680" y="5929849"/>
            <a:ext cx="91440" cy="274320"/>
          </a:xfrm>
          <a:prstGeom prst="down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cxnSp>
        <p:nvCxnSpPr>
          <p:cNvPr id="32" name="Elbow Connector 31"/>
          <p:cNvCxnSpPr>
            <a:stCxn id="30" idx="2"/>
            <a:endCxn id="29" idx="0"/>
          </p:cNvCxnSpPr>
          <p:nvPr/>
        </p:nvCxnSpPr>
        <p:spPr>
          <a:xfrm rot="10800000">
            <a:off x="6468090" y="5877273"/>
            <a:ext cx="264150" cy="189737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6827610"/>
              </p:ext>
            </p:extLst>
          </p:nvPr>
        </p:nvGraphicFramePr>
        <p:xfrm>
          <a:off x="2840608" y="5013176"/>
          <a:ext cx="1803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98" name="Equation" r:id="rId21" imgW="901440" imgH="215640" progId="Equation.DSMT4">
                  <p:embed/>
                </p:oleObj>
              </mc:Choice>
              <mc:Fallback>
                <p:oleObj name="Equation" r:id="rId21" imgW="901440" imgH="2156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0608" y="5013176"/>
                        <a:ext cx="1803400" cy="4318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4540281"/>
              </p:ext>
            </p:extLst>
          </p:nvPr>
        </p:nvGraphicFramePr>
        <p:xfrm>
          <a:off x="4716016" y="5085184"/>
          <a:ext cx="381000" cy="30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099" name="Equation" r:id="rId23" imgW="190440" imgH="152280" progId="Equation.DSMT4">
                  <p:embed/>
                </p:oleObj>
              </mc:Choice>
              <mc:Fallback>
                <p:oleObj name="Equation" r:id="rId23" imgW="190440" imgH="1522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016" y="5085184"/>
                        <a:ext cx="381000" cy="304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36913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8" grpId="0" animBg="1"/>
      <p:bldP spid="29" grpId="0" animBg="1"/>
      <p:bldP spid="3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37</a:t>
            </a:fld>
            <a:endParaRPr lang="sr-Latn-BA"/>
          </a:p>
        </p:txBody>
      </p:sp>
      <p:sp>
        <p:nvSpPr>
          <p:cNvPr id="7" name="TextBox 6"/>
          <p:cNvSpPr txBox="1"/>
          <p:nvPr/>
        </p:nvSpPr>
        <p:spPr>
          <a:xfrm>
            <a:off x="1259632" y="1397094"/>
            <a:ext cx="7488832" cy="224676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b="1" dirty="0" smtClean="0"/>
              <a:t>Dva prostorna sprega sila </a:t>
            </a:r>
            <a:r>
              <a:rPr lang="sr-Latn-RS" sz="2800" dirty="0" smtClean="0"/>
              <a:t>koji deluju na kruto telo mogu se </a:t>
            </a:r>
            <a:r>
              <a:rPr lang="sr-Latn-RS" sz="2800" b="1" dirty="0" smtClean="0"/>
              <a:t>zameniti</a:t>
            </a:r>
            <a:r>
              <a:rPr lang="sr-Latn-RS" sz="2800" dirty="0" smtClean="0"/>
              <a:t> </a:t>
            </a:r>
            <a:r>
              <a:rPr lang="sr-Latn-RS" sz="2800" i="1" dirty="0" smtClean="0">
                <a:solidFill>
                  <a:srgbClr val="0070C0"/>
                </a:solidFill>
              </a:rPr>
              <a:t>jednim rezultujućim spregom</a:t>
            </a:r>
            <a:r>
              <a:rPr lang="sr-Latn-RS" sz="2800" dirty="0" smtClean="0"/>
              <a:t> </a:t>
            </a:r>
            <a:r>
              <a:rPr lang="sr-Latn-RS" sz="2800" i="1" dirty="0" smtClean="0">
                <a:solidFill>
                  <a:srgbClr val="0070C0"/>
                </a:solidFill>
              </a:rPr>
              <a:t>sila</a:t>
            </a:r>
            <a:r>
              <a:rPr lang="sr-Latn-RS" sz="2800" dirty="0" smtClean="0"/>
              <a:t> čiji je moment </a:t>
            </a:r>
            <a:r>
              <a:rPr lang="sr-Latn-RS" sz="2800" b="1" dirty="0" smtClean="0"/>
              <a:t>jednak geometrijskom zbiru</a:t>
            </a:r>
            <a:r>
              <a:rPr lang="sr-Latn-RS" sz="2800" dirty="0" smtClean="0"/>
              <a:t> </a:t>
            </a:r>
            <a:r>
              <a:rPr lang="sr-Latn-RS" sz="2800" dirty="0" err="1" smtClean="0"/>
              <a:t>komponentnih</a:t>
            </a:r>
            <a:r>
              <a:rPr lang="sr-Latn-RS" sz="2800" dirty="0" smtClean="0"/>
              <a:t> </a:t>
            </a:r>
            <a:r>
              <a:rPr lang="sr-Latn-RS" sz="2800" dirty="0" err="1" smtClean="0"/>
              <a:t>spregova</a:t>
            </a:r>
            <a:r>
              <a:rPr lang="sr-Latn-RS" sz="2800" dirty="0" smtClean="0"/>
              <a:t> sila.</a:t>
            </a:r>
            <a:endParaRPr lang="en-US" sz="28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045620"/>
              </p:ext>
            </p:extLst>
          </p:nvPr>
        </p:nvGraphicFramePr>
        <p:xfrm>
          <a:off x="1259632" y="692696"/>
          <a:ext cx="1803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766" name="Equation" r:id="rId3" imgW="901440" imgH="215640" progId="Equation.DSMT4">
                  <p:embed/>
                </p:oleObj>
              </mc:Choice>
              <mc:Fallback>
                <p:oleObj name="Equation" r:id="rId3" imgW="901440" imgH="21564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692696"/>
                        <a:ext cx="1803400" cy="4318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9" name="Elbow Connector 8"/>
          <p:cNvCxnSpPr>
            <a:stCxn id="4" idx="3"/>
            <a:endCxn id="7" idx="0"/>
          </p:cNvCxnSpPr>
          <p:nvPr/>
        </p:nvCxnSpPr>
        <p:spPr>
          <a:xfrm>
            <a:off x="3063032" y="908596"/>
            <a:ext cx="1941016" cy="488498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0311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38</a:t>
            </a:fld>
            <a:endParaRPr lang="sr-Latn-B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26949"/>
            <a:ext cx="4338205" cy="3938155"/>
          </a:xfrm>
          <a:prstGeom prst="rect">
            <a:avLst/>
          </a:prstGeom>
          <a:ln>
            <a:solidFill>
              <a:srgbClr val="4B2203"/>
            </a:solidFill>
          </a:ln>
        </p:spPr>
      </p:pic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620877"/>
              </p:ext>
            </p:extLst>
          </p:nvPr>
        </p:nvGraphicFramePr>
        <p:xfrm>
          <a:off x="5729312" y="442913"/>
          <a:ext cx="16510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78" name="Equation" r:id="rId4" imgW="825480" imgH="253800" progId="Equation.DSMT4">
                  <p:embed/>
                </p:oleObj>
              </mc:Choice>
              <mc:Fallback>
                <p:oleObj name="Equation" r:id="rId4" imgW="825480" imgH="253800" progId="Equation.DSMT4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9312" y="442913"/>
                        <a:ext cx="16510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6971513"/>
              </p:ext>
            </p:extLst>
          </p:nvPr>
        </p:nvGraphicFramePr>
        <p:xfrm>
          <a:off x="5725120" y="3450456"/>
          <a:ext cx="1727200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79" name="Equation" r:id="rId6" imgW="863280" imgH="253800" progId="Equation.DSMT4">
                  <p:embed/>
                </p:oleObj>
              </mc:Choice>
              <mc:Fallback>
                <p:oleObj name="Equation" r:id="rId6" imgW="863280" imgH="253800" progId="Equation.DSMT4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5120" y="3450456"/>
                        <a:ext cx="1727200" cy="5080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290531"/>
              </p:ext>
            </p:extLst>
          </p:nvPr>
        </p:nvGraphicFramePr>
        <p:xfrm>
          <a:off x="7152208" y="5394672"/>
          <a:ext cx="10922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80" name="Equation" r:id="rId8" imgW="545760" imgH="241200" progId="Equation.DSMT4">
                  <p:embed/>
                </p:oleObj>
              </mc:Choice>
              <mc:Fallback>
                <p:oleObj name="Equation" r:id="rId8" imgW="54576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52208" y="5394672"/>
                        <a:ext cx="10922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724128" y="1052736"/>
            <a:ext cx="252028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FF0000"/>
                </a:solidFill>
              </a:rPr>
              <a:t>Moment 1. sprega posmatran kao vektorska veličina: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866015"/>
              </p:ext>
            </p:extLst>
          </p:nvPr>
        </p:nvGraphicFramePr>
        <p:xfrm>
          <a:off x="7203008" y="2348880"/>
          <a:ext cx="1041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981" name="Equation" r:id="rId10" imgW="520560" imgH="215640" progId="Equation.DSMT4">
                  <p:embed/>
                </p:oleObj>
              </mc:Choice>
              <mc:Fallback>
                <p:oleObj name="Equation" r:id="rId10" imgW="520560" imgH="21564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3008" y="2348880"/>
                        <a:ext cx="10414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5724128" y="4050327"/>
            <a:ext cx="252028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>
                <a:solidFill>
                  <a:srgbClr val="0070C0"/>
                </a:solidFill>
              </a:rPr>
              <a:t>Moment 2. sprega posmatran kao vektorska veličina: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5581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39</a:t>
            </a:fld>
            <a:endParaRPr lang="sr-Latn-BA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512" y="1579077"/>
            <a:ext cx="4338205" cy="3938155"/>
          </a:xfrm>
          <a:prstGeom prst="rect">
            <a:avLst/>
          </a:prstGeom>
          <a:ln>
            <a:solidFill>
              <a:srgbClr val="4B2203"/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3492386"/>
              </p:ext>
            </p:extLst>
          </p:nvPr>
        </p:nvGraphicFramePr>
        <p:xfrm>
          <a:off x="6444208" y="5085432"/>
          <a:ext cx="1803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235" name="Equation" r:id="rId4" imgW="901440" imgH="215640" progId="Equation.DSMT4">
                  <p:embed/>
                </p:oleObj>
              </mc:Choice>
              <mc:Fallback>
                <p:oleObj name="Equation" r:id="rId4" imgW="901440" imgH="21564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5085432"/>
                        <a:ext cx="1803400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619672" y="476672"/>
            <a:ext cx="684076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Mogućnost zamene dva prostorna sprega sila jednim rezultujućim spregom, da se potvrditi i grafički.</a:t>
            </a:r>
            <a:endParaRPr lang="en-US" sz="2400" dirty="0"/>
          </a:p>
        </p:txBody>
      </p:sp>
      <p:cxnSp>
        <p:nvCxnSpPr>
          <p:cNvPr id="8" name="Elbow Connector 7"/>
          <p:cNvCxnSpPr>
            <a:stCxn id="7" idx="1"/>
            <a:endCxn id="5" idx="1"/>
          </p:cNvCxnSpPr>
          <p:nvPr/>
        </p:nvCxnSpPr>
        <p:spPr>
          <a:xfrm rot="10800000" flipH="1" flipV="1">
            <a:off x="1619672" y="892171"/>
            <a:ext cx="356840" cy="2655984"/>
          </a:xfrm>
          <a:prstGeom prst="bentConnector3">
            <a:avLst>
              <a:gd name="adj1" fmla="val -64062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38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990" y="3135158"/>
            <a:ext cx="4470170" cy="2387831"/>
          </a:xfrm>
          <a:prstGeom prst="rect">
            <a:avLst/>
          </a:prstGeom>
          <a:ln w="12700">
            <a:solidFill>
              <a:srgbClr val="4B2203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1541990" y="5559623"/>
            <a:ext cx="44701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primer 2</a:t>
            </a:r>
            <a:endParaRPr lang="en-US" sz="24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403648" y="476672"/>
            <a:ext cx="727280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Rešetke </a:t>
            </a:r>
            <a:r>
              <a:rPr lang="sr-Latn-RS" sz="2800" dirty="0" smtClean="0">
                <a:latin typeface="Arial Black" panose="020B0A04020102020204" pitchFamily="34" charset="0"/>
                <a:sym typeface="Symbol"/>
              </a:rPr>
              <a:t> </a:t>
            </a:r>
            <a:r>
              <a:rPr lang="sr-Latn-RS" sz="2800" dirty="0" smtClean="0">
                <a:latin typeface="Arial Black" panose="020B0A04020102020204" pitchFamily="34" charset="0"/>
              </a:rPr>
              <a:t>Primer 2</a:t>
            </a:r>
          </a:p>
          <a:p>
            <a:pPr algn="just"/>
            <a:endParaRPr lang="sr-Latn-RS" sz="1400" dirty="0" smtClean="0"/>
          </a:p>
          <a:p>
            <a:pPr algn="just"/>
            <a:r>
              <a:rPr lang="sr-Latn-RS" sz="2800" dirty="0" smtClean="0"/>
              <a:t>Za rešetku obrazovanu od štapova zglobno </a:t>
            </a:r>
            <a:r>
              <a:rPr lang="sr-Latn-RS" sz="2800" dirty="0" err="1" smtClean="0"/>
              <a:t>vezaniih</a:t>
            </a:r>
            <a:r>
              <a:rPr lang="sr-Latn-RS" sz="2800" dirty="0" smtClean="0"/>
              <a:t> u tri </a:t>
            </a:r>
            <a:r>
              <a:rPr lang="sr-Latn-RS" sz="2800" dirty="0" err="1" smtClean="0"/>
              <a:t>jednakostranična</a:t>
            </a:r>
            <a:r>
              <a:rPr lang="sr-Latn-RS" sz="2800" dirty="0" smtClean="0"/>
              <a:t> trougla stranice dužine </a:t>
            </a:r>
            <a:r>
              <a:rPr lang="sr-Latn-RS" sz="2800" i="1" dirty="0" smtClean="0"/>
              <a:t>l</a:t>
            </a:r>
            <a:r>
              <a:rPr lang="sr-Latn-RS" sz="2800" dirty="0" smtClean="0"/>
              <a:t>, </a:t>
            </a:r>
            <a:r>
              <a:rPr lang="sr-Latn-RS" sz="2800" dirty="0" smtClean="0">
                <a:solidFill>
                  <a:srgbClr val="FF0000"/>
                </a:solidFill>
              </a:rPr>
              <a:t>primenom Riterovog</a:t>
            </a:r>
            <a:r>
              <a:rPr lang="sr-Latn-RS" sz="2800" dirty="0" smtClean="0"/>
              <a:t> </a:t>
            </a:r>
            <a:r>
              <a:rPr lang="sr-Latn-RS" sz="2800" dirty="0" smtClean="0">
                <a:solidFill>
                  <a:srgbClr val="FF0000"/>
                </a:solidFill>
              </a:rPr>
              <a:t>metoda </a:t>
            </a:r>
            <a:r>
              <a:rPr lang="sr-Latn-RS" sz="2800" dirty="0" smtClean="0"/>
              <a:t>odrediti silu u štapu 35.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6300192" y="3135158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b="1" dirty="0" smtClean="0"/>
              <a:t>Podaci:</a:t>
            </a:r>
          </a:p>
          <a:p>
            <a:r>
              <a:rPr lang="sr-Latn-RS" sz="2400" dirty="0" smtClean="0"/>
              <a:t>F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= </a:t>
            </a:r>
            <a:r>
              <a:rPr lang="en-US" sz="2400" dirty="0" smtClean="0"/>
              <a:t>2</a:t>
            </a:r>
            <a:r>
              <a:rPr lang="sr-Latn-RS" sz="2400" dirty="0" smtClean="0"/>
              <a:t>0 </a:t>
            </a:r>
            <a:r>
              <a:rPr lang="sr-Latn-RS" sz="2400" dirty="0" err="1" smtClean="0"/>
              <a:t>kN</a:t>
            </a:r>
            <a:endParaRPr lang="sr-Latn-RS" sz="2400" dirty="0" smtClean="0"/>
          </a:p>
          <a:p>
            <a:r>
              <a:rPr lang="sr-Latn-RS" sz="2400" dirty="0" smtClean="0"/>
              <a:t>F</a:t>
            </a:r>
            <a:r>
              <a:rPr lang="sr-Latn-RS" sz="2400" baseline="-25000" dirty="0" smtClean="0"/>
              <a:t>2</a:t>
            </a:r>
            <a:r>
              <a:rPr lang="sr-Latn-RS" sz="2400" dirty="0" smtClean="0"/>
              <a:t> = </a:t>
            </a:r>
            <a:r>
              <a:rPr lang="en-US" sz="2400" dirty="0" smtClean="0"/>
              <a:t>4</a:t>
            </a:r>
            <a:r>
              <a:rPr lang="sr-Latn-RS" sz="2400" dirty="0" smtClean="0"/>
              <a:t>0 </a:t>
            </a:r>
            <a:r>
              <a:rPr lang="sr-Latn-RS" sz="2400" dirty="0" err="1" smtClean="0"/>
              <a:t>kN</a:t>
            </a:r>
            <a:r>
              <a:rPr lang="sr-Latn-RS" sz="2400" dirty="0" smtClean="0"/>
              <a:t>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0668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40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548680"/>
            <a:ext cx="7056784" cy="224676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 smtClean="0"/>
              <a:t>Saglasno prethodnom, bilo koji prostorni sistem </a:t>
            </a:r>
            <a:r>
              <a:rPr lang="sr-Latn-RS" sz="2800" dirty="0" err="1" smtClean="0"/>
              <a:t>spregova</a:t>
            </a:r>
            <a:r>
              <a:rPr lang="sr-Latn-RS" sz="2800" dirty="0" smtClean="0"/>
              <a:t> sila koji deluju na kruto telo može se  zameniti jednim rezultirajućim spregom sila čiji je moment jednak geometrijskom zbiru </a:t>
            </a:r>
            <a:r>
              <a:rPr lang="sr-Latn-RS" sz="2800" dirty="0" err="1" smtClean="0"/>
              <a:t>komponentnih</a:t>
            </a:r>
            <a:r>
              <a:rPr lang="sr-Latn-RS" sz="2800" dirty="0" smtClean="0"/>
              <a:t> </a:t>
            </a:r>
            <a:r>
              <a:rPr lang="sr-Latn-RS" sz="2800" dirty="0" err="1" smtClean="0"/>
              <a:t>spregova</a:t>
            </a:r>
            <a:r>
              <a:rPr lang="sr-Latn-RS" sz="2800" dirty="0" smtClean="0"/>
              <a:t> sila.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949879"/>
              </p:ext>
            </p:extLst>
          </p:nvPr>
        </p:nvGraphicFramePr>
        <p:xfrm>
          <a:off x="1403648" y="3140968"/>
          <a:ext cx="5334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835" name="Equation" r:id="rId3" imgW="2666880" imgH="431640" progId="Equation.DSMT4">
                  <p:embed/>
                </p:oleObj>
              </mc:Choice>
              <mc:Fallback>
                <p:oleObj name="Equation" r:id="rId3" imgW="2666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648" y="3140968"/>
                        <a:ext cx="5334000" cy="8636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Elbow Connector 6"/>
          <p:cNvCxnSpPr>
            <a:stCxn id="4" idx="3"/>
            <a:endCxn id="5" idx="3"/>
          </p:cNvCxnSpPr>
          <p:nvPr/>
        </p:nvCxnSpPr>
        <p:spPr>
          <a:xfrm flipH="1">
            <a:off x="6737648" y="1672065"/>
            <a:ext cx="1722784" cy="1900703"/>
          </a:xfrm>
          <a:prstGeom prst="bentConnector3">
            <a:avLst>
              <a:gd name="adj1" fmla="val -13269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935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41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691680" y="616620"/>
            <a:ext cx="6120680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Prema teoremu o projekciji zbira vektora na </a:t>
            </a:r>
            <a:r>
              <a:rPr lang="sr-Latn-RS" sz="2400" dirty="0" err="1" smtClean="0"/>
              <a:t>na</a:t>
            </a:r>
            <a:r>
              <a:rPr lang="sr-Latn-RS" sz="2400" dirty="0" smtClean="0"/>
              <a:t> osu, za Dekartov pravougli koordinatni sistem možemo napisati da su: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5539759"/>
              </p:ext>
            </p:extLst>
          </p:nvPr>
        </p:nvGraphicFramePr>
        <p:xfrm>
          <a:off x="6554788" y="1508125"/>
          <a:ext cx="17272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08" name="Equation" r:id="rId3" imgW="863280" imgH="1320480" progId="Equation.DSMT4">
                  <p:embed/>
                </p:oleObj>
              </mc:Choice>
              <mc:Fallback>
                <p:oleObj name="Equation" r:id="rId3" imgW="86328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4788" y="1508125"/>
                        <a:ext cx="1727200" cy="264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643547"/>
              </p:ext>
            </p:extLst>
          </p:nvPr>
        </p:nvGraphicFramePr>
        <p:xfrm>
          <a:off x="2922588" y="4594225"/>
          <a:ext cx="54356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09" name="Equation" r:id="rId5" imgW="2717640" imgH="533160" progId="Equation.DSMT4">
                  <p:embed/>
                </p:oleObj>
              </mc:Choice>
              <mc:Fallback>
                <p:oleObj name="Equation" r:id="rId5" imgW="2717640" imgH="5331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2588" y="4594225"/>
                        <a:ext cx="5435600" cy="1066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87824" y="3462099"/>
            <a:ext cx="3240360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Intenzitet rezultujućeg sprega iznosi:</a:t>
            </a:r>
            <a:endParaRPr lang="en-US" sz="2400" dirty="0"/>
          </a:p>
        </p:txBody>
      </p:sp>
      <p:cxnSp>
        <p:nvCxnSpPr>
          <p:cNvPr id="10" name="Elbow Connector 9"/>
          <p:cNvCxnSpPr>
            <a:stCxn id="9" idx="1"/>
            <a:endCxn id="8" idx="1"/>
          </p:cNvCxnSpPr>
          <p:nvPr/>
        </p:nvCxnSpPr>
        <p:spPr>
          <a:xfrm rot="10800000" flipV="1">
            <a:off x="2922588" y="3877597"/>
            <a:ext cx="65236" cy="1250027"/>
          </a:xfrm>
          <a:prstGeom prst="bentConnector3">
            <a:avLst>
              <a:gd name="adj1" fmla="val 45042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9568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42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835696" y="620688"/>
            <a:ext cx="6048672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Kosinusi uglova koje vektor rezultujućeg sprega zaklapa sa koordinatnim osama: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6216890"/>
              </p:ext>
            </p:extLst>
          </p:nvPr>
        </p:nvGraphicFramePr>
        <p:xfrm>
          <a:off x="6444208" y="1556792"/>
          <a:ext cx="1727200" cy="246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32" name="Equation" r:id="rId3" imgW="863280" imgH="1231560" progId="Equation.DSMT4">
                  <p:embed/>
                </p:oleObj>
              </mc:Choice>
              <mc:Fallback>
                <p:oleObj name="Equation" r:id="rId3" imgW="863280" imgH="1231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4208" y="1556792"/>
                        <a:ext cx="1727200" cy="2463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835696" y="3188582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Za slučaj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9607850"/>
              </p:ext>
            </p:extLst>
          </p:nvPr>
        </p:nvGraphicFramePr>
        <p:xfrm>
          <a:off x="3159125" y="3381375"/>
          <a:ext cx="19304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33" name="Equation" r:id="rId5" imgW="965160" imgH="431640" progId="Equation.DSMT4">
                  <p:embed/>
                </p:oleObj>
              </mc:Choice>
              <mc:Fallback>
                <p:oleObj name="Equation" r:id="rId5" imgW="96516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9125" y="3381375"/>
                        <a:ext cx="19304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995936" y="4460919"/>
            <a:ext cx="4176464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imamo ravnotežu krutog tela izloženog delovanju prostornog sistema </a:t>
            </a:r>
            <a:r>
              <a:rPr lang="sr-Latn-RS" sz="2400" dirty="0" err="1" smtClean="0"/>
              <a:t>spregova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cxnSp>
        <p:nvCxnSpPr>
          <p:cNvPr id="9" name="Elbow Connector 8"/>
          <p:cNvCxnSpPr>
            <a:stCxn id="7" idx="3"/>
            <a:endCxn id="8" idx="0"/>
          </p:cNvCxnSpPr>
          <p:nvPr/>
        </p:nvCxnSpPr>
        <p:spPr>
          <a:xfrm>
            <a:off x="5089525" y="3813175"/>
            <a:ext cx="994643" cy="647744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2311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43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403648" y="476672"/>
            <a:ext cx="165618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Na osnovu</a:t>
            </a:r>
            <a:endParaRPr lang="en-US" sz="24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929322"/>
              </p:ext>
            </p:extLst>
          </p:nvPr>
        </p:nvGraphicFramePr>
        <p:xfrm>
          <a:off x="2955032" y="669385"/>
          <a:ext cx="1905000" cy="86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56" name="Equation" r:id="rId3" imgW="952200" imgH="431640" progId="Equation.DSMT4">
                  <p:embed/>
                </p:oleObj>
              </mc:Choice>
              <mc:Fallback>
                <p:oleObj name="Equation" r:id="rId3" imgW="95220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55032" y="669385"/>
                        <a:ext cx="1905000" cy="863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19672" y="1844824"/>
            <a:ext cx="6840760" cy="1938992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/>
              <a:t>z</a:t>
            </a:r>
            <a:r>
              <a:rPr lang="sr-Latn-RS" sz="2400" dirty="0" smtClean="0"/>
              <a:t>aključujemo: </a:t>
            </a:r>
            <a:r>
              <a:rPr lang="sr-Latn-RS" sz="2400" i="1" dirty="0" smtClean="0">
                <a:solidFill>
                  <a:srgbClr val="0070C0"/>
                </a:solidFill>
              </a:rPr>
              <a:t>Da bi kruto telo izloženo delovanju prostornog sistema </a:t>
            </a:r>
            <a:r>
              <a:rPr lang="sr-Latn-RS" sz="2400" i="1" dirty="0" err="1" smtClean="0">
                <a:solidFill>
                  <a:srgbClr val="0070C0"/>
                </a:solidFill>
              </a:rPr>
              <a:t>spregova</a:t>
            </a:r>
            <a:r>
              <a:rPr lang="sr-Latn-RS" sz="2400" i="1" dirty="0" smtClean="0">
                <a:solidFill>
                  <a:srgbClr val="0070C0"/>
                </a:solidFill>
              </a:rPr>
              <a:t> sila, bilo u ravnoteži, potrebno je i dovoljno da algebarski </a:t>
            </a:r>
            <a:r>
              <a:rPr lang="sr-Latn-RS" sz="2400" i="1" dirty="0" err="1" smtClean="0">
                <a:solidFill>
                  <a:srgbClr val="0070C0"/>
                </a:solidFill>
              </a:rPr>
              <a:t>zbirovi</a:t>
            </a:r>
            <a:r>
              <a:rPr lang="sr-Latn-RS" sz="2400" i="1" dirty="0" smtClean="0">
                <a:solidFill>
                  <a:srgbClr val="0070C0"/>
                </a:solidFill>
              </a:rPr>
              <a:t> projekcija svih </a:t>
            </a:r>
            <a:r>
              <a:rPr lang="sr-Latn-RS" sz="2400" i="1" dirty="0" err="1" smtClean="0">
                <a:solidFill>
                  <a:srgbClr val="0070C0"/>
                </a:solidFill>
              </a:rPr>
              <a:t>komponentnih</a:t>
            </a:r>
            <a:r>
              <a:rPr lang="sr-Latn-RS" sz="2400" i="1" dirty="0" smtClean="0">
                <a:solidFill>
                  <a:srgbClr val="0070C0"/>
                </a:solidFill>
              </a:rPr>
              <a:t> </a:t>
            </a:r>
            <a:r>
              <a:rPr lang="sr-Latn-RS" sz="2400" i="1" dirty="0" err="1" smtClean="0">
                <a:solidFill>
                  <a:srgbClr val="0070C0"/>
                </a:solidFill>
              </a:rPr>
              <a:t>spregova</a:t>
            </a:r>
            <a:r>
              <a:rPr lang="sr-Latn-RS" sz="2400" i="1" dirty="0" smtClean="0">
                <a:solidFill>
                  <a:srgbClr val="0070C0"/>
                </a:solidFill>
              </a:rPr>
              <a:t>, na koordinatne ose, budu jednaki nuli (0).</a:t>
            </a:r>
            <a:endParaRPr lang="en-US" sz="2400" dirty="0">
              <a:solidFill>
                <a:srgbClr val="0070C0"/>
              </a:solidFill>
            </a:endParaRPr>
          </a:p>
        </p:txBody>
      </p:sp>
      <p:cxnSp>
        <p:nvCxnSpPr>
          <p:cNvPr id="7" name="Elbow Connector 6"/>
          <p:cNvCxnSpPr>
            <a:stCxn id="5" idx="3"/>
            <a:endCxn id="6" idx="0"/>
          </p:cNvCxnSpPr>
          <p:nvPr/>
        </p:nvCxnSpPr>
        <p:spPr>
          <a:xfrm>
            <a:off x="4860032" y="1101185"/>
            <a:ext cx="180020" cy="743639"/>
          </a:xfrm>
          <a:prstGeom prst="bentConnector2">
            <a:avLst/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423343"/>
              </p:ext>
            </p:extLst>
          </p:nvPr>
        </p:nvGraphicFramePr>
        <p:xfrm>
          <a:off x="6405563" y="3500438"/>
          <a:ext cx="21844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57" name="Equation" r:id="rId5" imgW="1091880" imgH="1320480" progId="Equation.DSMT4">
                  <p:embed/>
                </p:oleObj>
              </mc:Choice>
              <mc:Fallback>
                <p:oleObj name="Equation" r:id="rId5" imgW="1091880" imgH="1320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5563" y="3500438"/>
                        <a:ext cx="2184400" cy="2641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403649" y="4964975"/>
            <a:ext cx="4608512" cy="1200329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Ovo su </a:t>
            </a:r>
            <a:r>
              <a:rPr lang="sr-Latn-RS" sz="2400" b="1" dirty="0" smtClean="0"/>
              <a:t>uslovi ravnoteže </a:t>
            </a:r>
            <a:r>
              <a:rPr lang="sr-Latn-RS" sz="2400" dirty="0" smtClean="0"/>
              <a:t>za kruto telo izloženo delovanju </a:t>
            </a:r>
            <a:r>
              <a:rPr lang="sr-Latn-RS" sz="2400" b="1" dirty="0" smtClean="0"/>
              <a:t>prostornog sistema </a:t>
            </a:r>
            <a:r>
              <a:rPr lang="sr-Latn-RS" sz="2400" b="1" dirty="0" err="1" smtClean="0"/>
              <a:t>spregova</a:t>
            </a:r>
            <a:r>
              <a:rPr lang="sr-Latn-RS" sz="2400" b="1" dirty="0" smtClean="0"/>
              <a:t> sila</a:t>
            </a:r>
            <a:r>
              <a:rPr lang="sr-Latn-RS" sz="2400" dirty="0" smtClean="0"/>
              <a:t>.</a:t>
            </a:r>
            <a:endParaRPr lang="en-US" sz="2400" dirty="0"/>
          </a:p>
        </p:txBody>
      </p:sp>
      <p:cxnSp>
        <p:nvCxnSpPr>
          <p:cNvPr id="23" name="Elbow Connector 22"/>
          <p:cNvCxnSpPr>
            <a:stCxn id="13" idx="1"/>
            <a:endCxn id="22" idx="3"/>
          </p:cNvCxnSpPr>
          <p:nvPr/>
        </p:nvCxnSpPr>
        <p:spPr>
          <a:xfrm rot="10800000" flipV="1">
            <a:off x="6012161" y="4821238"/>
            <a:ext cx="393402" cy="743902"/>
          </a:xfrm>
          <a:prstGeom prst="bentConnector3">
            <a:avLst>
              <a:gd name="adj1" fmla="val 50000"/>
            </a:avLst>
          </a:prstGeom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807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2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002234"/>
          </a:xfrm>
        </p:spPr>
        <p:txBody>
          <a:bodyPr>
            <a:noAutofit/>
          </a:bodyPr>
          <a:lstStyle/>
          <a:p>
            <a:r>
              <a:rPr lang="sr-Latn-RS" sz="3200" dirty="0" smtClean="0">
                <a:latin typeface="Arial Black" panose="020B0A04020102020204" pitchFamily="34" charset="0"/>
              </a:rPr>
              <a:t>Teorem o paralelnom prenošenju sprega sila u bilo koju ravan koja je paralelna ravni njegovog delovanja</a:t>
            </a:r>
            <a:endParaRPr lang="en-US" sz="32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2492896"/>
            <a:ext cx="7498080" cy="3755504"/>
          </a:xfrm>
        </p:spPr>
        <p:txBody>
          <a:bodyPr>
            <a:normAutofit/>
          </a:bodyPr>
          <a:lstStyle/>
          <a:p>
            <a:pPr algn="just"/>
            <a:r>
              <a:rPr lang="sr-Latn-RS" sz="3000" dirty="0" smtClean="0"/>
              <a:t>O transformacijama </a:t>
            </a:r>
            <a:r>
              <a:rPr lang="sr-Latn-RS" sz="3000" dirty="0" err="1" smtClean="0"/>
              <a:t>spregova</a:t>
            </a:r>
            <a:r>
              <a:rPr lang="sr-Latn-RS" sz="3000" dirty="0" smtClean="0"/>
              <a:t> sila u ravni upoznali smo se ranije.</a:t>
            </a:r>
          </a:p>
          <a:p>
            <a:pPr algn="just"/>
            <a:r>
              <a:rPr lang="sr-Latn-RS" sz="3000" dirty="0" smtClean="0"/>
              <a:t>Ovoga puta ćemo pokazati da se </a:t>
            </a:r>
            <a:r>
              <a:rPr lang="sr-Latn-RS" sz="3000" dirty="0" err="1" smtClean="0"/>
              <a:t>spreg</a:t>
            </a:r>
            <a:r>
              <a:rPr lang="sr-Latn-RS" sz="3000" dirty="0" smtClean="0"/>
              <a:t> sila može preneti u bilo koju ravan paralelnu ravni njegovog delovanja, i da se pri tome  delovanje (dejstvo) sprega neće promeniti.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15085-61EA-4A77-82EF-793DC7812A8C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44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353886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540000"/>
            <a:ext cx="7498080" cy="5652000"/>
          </a:xfrm>
        </p:spPr>
        <p:txBody>
          <a:bodyPr>
            <a:noAutofit/>
          </a:bodyPr>
          <a:lstStyle/>
          <a:p>
            <a:pPr algn="just"/>
            <a:r>
              <a:rPr lang="sr-Latn-RS" sz="3000" dirty="0" smtClean="0"/>
              <a:t>Posmatraćemo </a:t>
            </a:r>
            <a:r>
              <a:rPr lang="sr-Latn-RS" sz="3000" dirty="0" err="1" smtClean="0"/>
              <a:t>spreg</a:t>
            </a:r>
            <a:r>
              <a:rPr lang="sr-Latn-RS" sz="3000" dirty="0" smtClean="0"/>
              <a:t> sila (</a:t>
            </a:r>
            <a:r>
              <a:rPr lang="sr-Latn-RS" sz="3000" i="1" dirty="0" smtClean="0"/>
              <a:t>F</a:t>
            </a:r>
            <a:r>
              <a:rPr lang="sr-Latn-RS" sz="3000" dirty="0" smtClean="0"/>
              <a:t>, </a:t>
            </a:r>
            <a:r>
              <a:rPr lang="sr-Latn-RS" sz="3000" i="1" dirty="0" smtClean="0"/>
              <a:t>F’</a:t>
            </a:r>
            <a:r>
              <a:rPr lang="sr-Latn-RS" sz="3000" dirty="0" smtClean="0"/>
              <a:t>) u jednoj ravni, sa krakom </a:t>
            </a:r>
            <a:r>
              <a:rPr lang="sr-Latn-RS" sz="3000" i="1" dirty="0" smtClean="0"/>
              <a:t>d</a:t>
            </a:r>
            <a:r>
              <a:rPr lang="sr-Latn-RS" sz="3000" dirty="0" smtClean="0"/>
              <a:t>.</a:t>
            </a:r>
          </a:p>
          <a:p>
            <a:pPr algn="just"/>
            <a:r>
              <a:rPr lang="sr-Latn-RS" sz="3000" dirty="0" smtClean="0"/>
              <a:t>Zatim ćemo na izvesnoj udaljenosti od ravni delovanja datog sprega sila uočiti ravan koja je paralelna ravni njegovog delovanja.</a:t>
            </a:r>
          </a:p>
          <a:p>
            <a:pPr algn="just"/>
            <a:r>
              <a:rPr lang="sr-Latn-RS" sz="3000" dirty="0" smtClean="0"/>
              <a:t>U tu ravan ćemo dodati dva </a:t>
            </a:r>
            <a:r>
              <a:rPr lang="sr-Latn-RS" sz="3000" dirty="0" err="1" smtClean="0"/>
              <a:t>uravnotežava</a:t>
            </a:r>
            <a:r>
              <a:rPr lang="sr-Latn-RS" sz="3000" dirty="0" smtClean="0"/>
              <a:t>-</a:t>
            </a:r>
            <a:r>
              <a:rPr lang="sr-Latn-RS" sz="3000" dirty="0" err="1" smtClean="0"/>
              <a:t>juća</a:t>
            </a:r>
            <a:r>
              <a:rPr lang="sr-Latn-RS" sz="3000" dirty="0" smtClean="0"/>
              <a:t> sistema paralelnih sila na odstojanju </a:t>
            </a:r>
            <a:r>
              <a:rPr lang="sr-Latn-RS" sz="3000" i="1" dirty="0" smtClean="0"/>
              <a:t>A</a:t>
            </a:r>
            <a:r>
              <a:rPr lang="sr-Latn-RS" sz="3000" baseline="-25000" dirty="0" smtClean="0"/>
              <a:t>1</a:t>
            </a:r>
            <a:r>
              <a:rPr lang="sr-Latn-RS" sz="3000" i="1" dirty="0" smtClean="0"/>
              <a:t>B</a:t>
            </a:r>
            <a:r>
              <a:rPr lang="sr-Latn-RS" sz="3000" baseline="-25000" dirty="0" smtClean="0"/>
              <a:t>1 </a:t>
            </a:r>
            <a:r>
              <a:rPr lang="sr-Latn-RS" sz="3000" dirty="0" smtClean="0"/>
              <a:t>= </a:t>
            </a:r>
            <a:r>
              <a:rPr lang="sr-Latn-RS" sz="3000" i="1" dirty="0" smtClean="0"/>
              <a:t>d</a:t>
            </a:r>
            <a:r>
              <a:rPr lang="sr-Latn-RS" sz="3000" baseline="-25000" dirty="0" smtClean="0"/>
              <a:t>1</a:t>
            </a:r>
            <a:r>
              <a:rPr lang="sr-Latn-RS" sz="3000" dirty="0" smtClean="0"/>
              <a:t> = </a:t>
            </a:r>
            <a:r>
              <a:rPr lang="sr-Latn-RS" sz="3000" i="1" dirty="0" smtClean="0"/>
              <a:t>d</a:t>
            </a:r>
            <a:r>
              <a:rPr lang="sr-Latn-RS" sz="3000" dirty="0" smtClean="0"/>
              <a:t> (</a:t>
            </a:r>
            <a:r>
              <a:rPr lang="sr-Latn-RS" sz="3000" i="1" dirty="0" smtClean="0">
                <a:solidFill>
                  <a:srgbClr val="0070C0"/>
                </a:solidFill>
              </a:rPr>
              <a:t>d</a:t>
            </a:r>
            <a:r>
              <a:rPr lang="sr-Latn-RS" sz="3000" baseline="-25000" dirty="0" smtClean="0">
                <a:solidFill>
                  <a:srgbClr val="0070C0"/>
                </a:solidFill>
              </a:rPr>
              <a:t>1</a:t>
            </a:r>
            <a:r>
              <a:rPr lang="sr-Latn-RS" sz="3000" dirty="0" smtClean="0"/>
              <a:t> je paralelno </a:t>
            </a:r>
            <a:r>
              <a:rPr lang="sr-Latn-RS" sz="3000" i="1" dirty="0" smtClean="0">
                <a:solidFill>
                  <a:srgbClr val="0070C0"/>
                </a:solidFill>
              </a:rPr>
              <a:t>d</a:t>
            </a:r>
            <a:r>
              <a:rPr lang="sr-Latn-RS" sz="3000" dirty="0" smtClean="0"/>
              <a:t>).</a:t>
            </a:r>
          </a:p>
          <a:p>
            <a:pPr algn="just"/>
            <a:r>
              <a:rPr lang="sr-Latn-RS" sz="3000" dirty="0" smtClean="0"/>
              <a:t>Dodavanjem </a:t>
            </a:r>
            <a:r>
              <a:rPr lang="sr-Latn-RS" sz="3000" dirty="0" err="1" smtClean="0"/>
              <a:t>uravnotežavajućih</a:t>
            </a:r>
            <a:r>
              <a:rPr lang="sr-Latn-RS" sz="3000" dirty="0" smtClean="0"/>
              <a:t> sistema paralelnih sila delovanje sprega </a:t>
            </a:r>
            <a:r>
              <a:rPr lang="sr-Latn-RS" sz="3000" dirty="0"/>
              <a:t>sila (</a:t>
            </a:r>
            <a:r>
              <a:rPr lang="sr-Latn-RS" sz="3000" i="1" dirty="0"/>
              <a:t>F</a:t>
            </a:r>
            <a:r>
              <a:rPr lang="sr-Latn-RS" sz="3000" dirty="0"/>
              <a:t>, </a:t>
            </a:r>
            <a:r>
              <a:rPr lang="sr-Latn-RS" sz="3000" i="1" dirty="0"/>
              <a:t>F’</a:t>
            </a:r>
            <a:r>
              <a:rPr lang="sr-Latn-RS" sz="3000" dirty="0"/>
              <a:t>) </a:t>
            </a:r>
            <a:r>
              <a:rPr lang="sr-Latn-RS" sz="3000" dirty="0" smtClean="0"/>
              <a:t>neće se promeniti.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45</a:t>
            </a:fld>
            <a:endParaRPr lang="sr-Latn-BA"/>
          </a:p>
        </p:txBody>
      </p:sp>
    </p:spTree>
    <p:extLst>
      <p:ext uri="{BB962C8B-B14F-4D97-AF65-F5344CB8AC3E}">
        <p14:creationId xmlns:p14="http://schemas.microsoft.com/office/powerpoint/2010/main" val="2070880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46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1865784" y="4509120"/>
            <a:ext cx="338437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err="1" smtClean="0"/>
              <a:t>Spreg</a:t>
            </a:r>
            <a:r>
              <a:rPr lang="sr-Latn-RS" sz="2400" dirty="0" smtClean="0"/>
              <a:t> sa ravni obrtanja </a:t>
            </a:r>
            <a:r>
              <a:rPr lang="sr-Latn-RS" sz="2400" dirty="0" smtClean="0">
                <a:solidFill>
                  <a:srgbClr val="FF0000"/>
                </a:solidFill>
                <a:latin typeface="Symbol" panose="05050102010706020507" pitchFamily="18" charset="2"/>
              </a:rPr>
              <a:t>a</a:t>
            </a:r>
            <a:r>
              <a:rPr lang="sr-Latn-RS" sz="2400" dirty="0" smtClean="0"/>
              <a:t> obrazuju sile:</a:t>
            </a:r>
            <a:endParaRPr lang="en-US" sz="24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3611927"/>
              </p:ext>
            </p:extLst>
          </p:nvPr>
        </p:nvGraphicFramePr>
        <p:xfrm>
          <a:off x="4818112" y="5136917"/>
          <a:ext cx="7366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1" name="Equation" r:id="rId3" imgW="368280" imgH="203040" progId="Equation.DSMT4">
                  <p:embed/>
                </p:oleObj>
              </mc:Choice>
              <mc:Fallback>
                <p:oleObj name="Equation" r:id="rId3" imgW="3682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8112" y="5136917"/>
                        <a:ext cx="7366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784" y="404664"/>
            <a:ext cx="5330536" cy="3974523"/>
          </a:xfrm>
          <a:prstGeom prst="rect">
            <a:avLst/>
          </a:prstGeom>
          <a:ln>
            <a:solidFill>
              <a:srgbClr val="4B2203"/>
            </a:solidFill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4458210"/>
              </p:ext>
            </p:extLst>
          </p:nvPr>
        </p:nvGraphicFramePr>
        <p:xfrm>
          <a:off x="7410400" y="548680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282" name="Equation" r:id="rId6" imgW="380880" imgH="203040" progId="Equation.DSMT4">
                  <p:embed/>
                </p:oleObj>
              </mc:Choice>
              <mc:Fallback>
                <p:oleObj name="Equation" r:id="rId6" imgW="380880" imgH="203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10400" y="548680"/>
                        <a:ext cx="762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44620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47</a:t>
            </a:fld>
            <a:endParaRPr lang="sr-Latn-BA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404664"/>
            <a:ext cx="5330536" cy="3974523"/>
          </a:xfrm>
          <a:prstGeom prst="rect">
            <a:avLst/>
          </a:prstGeom>
          <a:ln>
            <a:solidFill>
              <a:srgbClr val="4B2203"/>
            </a:solidFill>
          </a:ln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973224"/>
              </p:ext>
            </p:extLst>
          </p:nvPr>
        </p:nvGraphicFramePr>
        <p:xfrm>
          <a:off x="6902152" y="1016515"/>
          <a:ext cx="83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3" name="Equation" r:id="rId4" imgW="419040" imgH="457200" progId="Equation.DSMT4">
                  <p:embed/>
                </p:oleObj>
              </mc:Choice>
              <mc:Fallback>
                <p:oleObj name="Equation" r:id="rId4" imgW="419040" imgH="4572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2152" y="1016515"/>
                        <a:ext cx="838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31640" y="4509120"/>
            <a:ext cx="5544616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U tačkama A</a:t>
            </a:r>
            <a:r>
              <a:rPr lang="sr-Latn-RS" sz="2400" baseline="-25000" dirty="0" smtClean="0"/>
              <a:t>1</a:t>
            </a:r>
            <a:r>
              <a:rPr lang="sr-Latn-RS" sz="2400" dirty="0"/>
              <a:t> i </a:t>
            </a:r>
            <a:r>
              <a:rPr lang="sr-Latn-RS" sz="2400" dirty="0" smtClean="0"/>
              <a:t>B</a:t>
            </a:r>
            <a:r>
              <a:rPr lang="sr-Latn-RS" sz="2400" baseline="-25000" dirty="0" smtClean="0"/>
              <a:t>1</a:t>
            </a:r>
            <a:r>
              <a:rPr lang="sr-Latn-RS" sz="2400" dirty="0" smtClean="0"/>
              <a:t> imamo </a:t>
            </a:r>
            <a:r>
              <a:rPr lang="sr-Latn-RS" sz="2400" dirty="0" err="1" smtClean="0"/>
              <a:t>uravnotežavajuće</a:t>
            </a:r>
            <a:r>
              <a:rPr lang="sr-Latn-RS" sz="2400" dirty="0" smtClean="0"/>
              <a:t> sisteme sila</a:t>
            </a:r>
            <a:endParaRPr lang="en-US" sz="24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170324"/>
              </p:ext>
            </p:extLst>
          </p:nvPr>
        </p:nvGraphicFramePr>
        <p:xfrm>
          <a:off x="5208984" y="5124450"/>
          <a:ext cx="28194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4" name="Equation" r:id="rId6" imgW="1409400" imgH="215640" progId="Equation.DSMT4">
                  <p:embed/>
                </p:oleObj>
              </mc:Choice>
              <mc:Fallback>
                <p:oleObj name="Equation" r:id="rId6" imgW="1409400" imgH="215640" progId="Equation.DSMT4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8984" y="5124450"/>
                        <a:ext cx="2819400" cy="4318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3829094"/>
              </p:ext>
            </p:extLst>
          </p:nvPr>
        </p:nvGraphicFramePr>
        <p:xfrm>
          <a:off x="6906344" y="404664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5" name="Equation" r:id="rId8" imgW="380880" imgH="203040" progId="Equation.DSMT4">
                  <p:embed/>
                </p:oleObj>
              </mc:Choice>
              <mc:Fallback>
                <p:oleObj name="Equation" r:id="rId8" imgW="380880" imgH="20304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6344" y="404664"/>
                        <a:ext cx="762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31640" y="5559623"/>
            <a:ext cx="3168352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sa intenzitetima: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9438498"/>
              </p:ext>
            </p:extLst>
          </p:nvPr>
        </p:nvGraphicFramePr>
        <p:xfrm>
          <a:off x="3779912" y="5733256"/>
          <a:ext cx="26924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56" name="Equation" r:id="rId10" imgW="1346040" imgH="241200" progId="Equation.DSMT4">
                  <p:embed/>
                </p:oleObj>
              </mc:Choice>
              <mc:Fallback>
                <p:oleObj name="Equation" r:id="rId10" imgW="1346040" imgH="241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912" y="5733256"/>
                        <a:ext cx="26924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36103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48</a:t>
            </a:fld>
            <a:endParaRPr lang="sr-Latn-BA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476672"/>
            <a:ext cx="5330536" cy="3974523"/>
          </a:xfrm>
          <a:prstGeom prst="rect">
            <a:avLst/>
          </a:prstGeom>
          <a:ln>
            <a:solidFill>
              <a:srgbClr val="4B2203"/>
            </a:solidFill>
          </a:ln>
        </p:spPr>
      </p:pic>
      <p:sp>
        <p:nvSpPr>
          <p:cNvPr id="14" name="TextBox 13"/>
          <p:cNvSpPr txBox="1"/>
          <p:nvPr/>
        </p:nvSpPr>
        <p:spPr>
          <a:xfrm>
            <a:off x="1259632" y="4581128"/>
            <a:ext cx="7076854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 i R’, sa napadnom tačkom C, čine uravnotežavajući sistem sila</a:t>
            </a:r>
            <a:endParaRPr lang="en-US" sz="2400" dirty="0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2996369"/>
              </p:ext>
            </p:extLst>
          </p:nvPr>
        </p:nvGraphicFramePr>
        <p:xfrm>
          <a:off x="7596336" y="5182840"/>
          <a:ext cx="10668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05" name="Equation" r:id="rId4" imgW="533160" imgH="203040" progId="Equation.DSMT4">
                  <p:embed/>
                </p:oleObj>
              </mc:Choice>
              <mc:Fallback>
                <p:oleObj name="Equation" r:id="rId4" imgW="533160" imgH="20304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96336" y="5182840"/>
                        <a:ext cx="1066800" cy="4064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6876256" y="476672"/>
            <a:ext cx="201622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Rezultanta sila </a:t>
            </a:r>
            <a:endParaRPr lang="en-US" sz="2400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4790464"/>
              </p:ext>
            </p:extLst>
          </p:nvPr>
        </p:nvGraphicFramePr>
        <p:xfrm>
          <a:off x="8054280" y="1052736"/>
          <a:ext cx="838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06" name="Equation" r:id="rId6" imgW="419040" imgH="228600" progId="Equation.DSMT4">
                  <p:embed/>
                </p:oleObj>
              </mc:Choice>
              <mc:Fallback>
                <p:oleObj name="Equation" r:id="rId6" imgW="41904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54280" y="1052736"/>
                        <a:ext cx="838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866981" y="1599183"/>
            <a:ext cx="801363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je </a:t>
            </a:r>
            <a:endParaRPr lang="en-US" sz="24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7968595"/>
              </p:ext>
            </p:extLst>
          </p:nvPr>
        </p:nvGraphicFramePr>
        <p:xfrm>
          <a:off x="7520005" y="1747664"/>
          <a:ext cx="1371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07" name="Equation" r:id="rId8" imgW="685800" imgH="228600" progId="Equation.DSMT4">
                  <p:embed/>
                </p:oleObj>
              </mc:Choice>
              <mc:Fallback>
                <p:oleObj name="Equation" r:id="rId8" imgW="68580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20005" y="1747664"/>
                        <a:ext cx="13716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6885531" y="2564904"/>
            <a:ext cx="2016224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Rezultanta sila </a:t>
            </a:r>
            <a:endParaRPr lang="en-US" sz="2400" dirty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770481"/>
              </p:ext>
            </p:extLst>
          </p:nvPr>
        </p:nvGraphicFramePr>
        <p:xfrm>
          <a:off x="7884368" y="3140968"/>
          <a:ext cx="101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08" name="Equation" r:id="rId10" imgW="507960" imgH="228600" progId="Equation.DSMT4">
                  <p:embed/>
                </p:oleObj>
              </mc:Choice>
              <mc:Fallback>
                <p:oleObj name="Equation" r:id="rId10" imgW="5079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4368" y="3140968"/>
                        <a:ext cx="10160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76256" y="3687415"/>
            <a:ext cx="801363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je 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106567"/>
              </p:ext>
            </p:extLst>
          </p:nvPr>
        </p:nvGraphicFramePr>
        <p:xfrm>
          <a:off x="7292280" y="3835896"/>
          <a:ext cx="1600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09" name="Equation" r:id="rId12" imgW="799920" imgH="228600" progId="Equation.DSMT4">
                  <p:embed/>
                </p:oleObj>
              </mc:Choice>
              <mc:Fallback>
                <p:oleObj name="Equation" r:id="rId12" imgW="79992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92280" y="3835896"/>
                        <a:ext cx="1600200" cy="4572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TextBox 23"/>
          <p:cNvSpPr txBox="1"/>
          <p:nvPr/>
        </p:nvSpPr>
        <p:spPr>
          <a:xfrm>
            <a:off x="1259632" y="5517232"/>
            <a:ext cx="5040560" cy="707886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000" dirty="0" smtClean="0"/>
              <a:t>Sa ovakvim sistemom sila ništa se ne menja i isti se </a:t>
            </a:r>
            <a:r>
              <a:rPr lang="sr-Latn-RS" sz="2000" b="1" dirty="0" smtClean="0"/>
              <a:t>može odbaciti</a:t>
            </a:r>
            <a:r>
              <a:rPr lang="sr-Latn-RS" sz="2000" dirty="0" smtClean="0"/>
              <a:t>! </a:t>
            </a:r>
            <a:endParaRPr lang="en-US" sz="2000" dirty="0"/>
          </a:p>
        </p:txBody>
      </p:sp>
      <p:cxnSp>
        <p:nvCxnSpPr>
          <p:cNvPr id="26" name="Elbow Connector 25"/>
          <p:cNvCxnSpPr>
            <a:stCxn id="15" idx="3"/>
            <a:endCxn id="24" idx="3"/>
          </p:cNvCxnSpPr>
          <p:nvPr/>
        </p:nvCxnSpPr>
        <p:spPr>
          <a:xfrm flipH="1">
            <a:off x="6300192" y="5386040"/>
            <a:ext cx="2362944" cy="485135"/>
          </a:xfrm>
          <a:prstGeom prst="bentConnector3">
            <a:avLst>
              <a:gd name="adj1" fmla="val -9674"/>
            </a:avLst>
          </a:prstGeom>
          <a:ln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7281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8" grpId="0" animBg="1"/>
      <p:bldP spid="19" grpId="0" animBg="1"/>
      <p:bldP spid="21" grpId="0" animBg="1"/>
      <p:bldP spid="24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49</a:t>
            </a:fld>
            <a:endParaRPr lang="sr-Latn-B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04664"/>
            <a:ext cx="5330536" cy="3974523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1219079"/>
              </p:ext>
            </p:extLst>
          </p:nvPr>
        </p:nvGraphicFramePr>
        <p:xfrm>
          <a:off x="1404366" y="5610696"/>
          <a:ext cx="20828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0" name="Equation" r:id="rId4" imgW="1041120" imgH="241200" progId="Equation.DSMT4">
                  <p:embed/>
                </p:oleObj>
              </mc:Choice>
              <mc:Fallback>
                <p:oleObj name="Equation" r:id="rId4" imgW="1041120" imgH="2412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4366" y="5610696"/>
                        <a:ext cx="2082800" cy="4826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3081789"/>
              </p:ext>
            </p:extLst>
          </p:nvPr>
        </p:nvGraphicFramePr>
        <p:xfrm>
          <a:off x="7236296" y="476672"/>
          <a:ext cx="76200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1" name="Equation" r:id="rId6" imgW="380835" imgH="203112" progId="Equation.DSMT4">
                  <p:embed/>
                </p:oleObj>
              </mc:Choice>
              <mc:Fallback>
                <p:oleObj name="Equation" r:id="rId6" imgW="380835" imgH="203112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36296" y="476672"/>
                        <a:ext cx="762000" cy="406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4984442"/>
              </p:ext>
            </p:extLst>
          </p:nvPr>
        </p:nvGraphicFramePr>
        <p:xfrm>
          <a:off x="2654398" y="4602584"/>
          <a:ext cx="838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2" name="Equation" r:id="rId8" imgW="419100" imgH="457200" progId="Equation.DSMT4">
                  <p:embed/>
                </p:oleObj>
              </mc:Choice>
              <mc:Fallback>
                <p:oleObj name="Equation" r:id="rId8" imgW="419100" imgH="457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54398" y="4602584"/>
                        <a:ext cx="838200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0347324"/>
              </p:ext>
            </p:extLst>
          </p:nvPr>
        </p:nvGraphicFramePr>
        <p:xfrm>
          <a:off x="3980655" y="5132388"/>
          <a:ext cx="2895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3" name="Equation" r:id="rId10" imgW="1447560" imgH="228600" progId="Equation.DSMT4">
                  <p:embed/>
                </p:oleObj>
              </mc:Choice>
              <mc:Fallback>
                <p:oleObj name="Equation" r:id="rId10" imgW="144756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80655" y="5132388"/>
                        <a:ext cx="28956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rgbClr val="4B2203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ight Brace 12"/>
          <p:cNvSpPr/>
          <p:nvPr/>
        </p:nvSpPr>
        <p:spPr>
          <a:xfrm>
            <a:off x="3420590" y="4509120"/>
            <a:ext cx="432048" cy="1656184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r-Latn-RS"/>
          </a:p>
        </p:txBody>
      </p:sp>
      <p:sp>
        <p:nvSpPr>
          <p:cNvPr id="14" name="TextBox 13"/>
          <p:cNvSpPr txBox="1"/>
          <p:nvPr/>
        </p:nvSpPr>
        <p:spPr>
          <a:xfrm>
            <a:off x="1403647" y="404664"/>
            <a:ext cx="1368153" cy="830997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dirty="0" smtClean="0"/>
              <a:t>Na kraju ostaje: 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995937" y="5703639"/>
            <a:ext cx="4752527" cy="461665"/>
          </a:xfrm>
          <a:prstGeom prst="rect">
            <a:avLst/>
          </a:prstGeom>
          <a:noFill/>
          <a:ln>
            <a:solidFill>
              <a:schemeClr val="accent5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sr-Latn-RS" sz="2400" b="1" dirty="0" smtClean="0"/>
              <a:t>Ovim je naslovni teorem dokazan ! 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5164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5</a:t>
            </a:fld>
            <a:endParaRPr lang="sr-Latn-B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678" y="1459806"/>
            <a:ext cx="5411586" cy="290529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994085"/>
              </p:ext>
            </p:extLst>
          </p:nvPr>
        </p:nvGraphicFramePr>
        <p:xfrm>
          <a:off x="6815234" y="2226568"/>
          <a:ext cx="1651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49" name="Equation" r:id="rId4" imgW="825480" imgH="228600" progId="Equation.DSMT4">
                  <p:embed/>
                </p:oleObj>
              </mc:Choice>
              <mc:Fallback>
                <p:oleObj name="Equation" r:id="rId4" imgW="825480" imgH="22860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5234" y="2226568"/>
                        <a:ext cx="16510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752927"/>
              </p:ext>
            </p:extLst>
          </p:nvPr>
        </p:nvGraphicFramePr>
        <p:xfrm>
          <a:off x="6804248" y="2827784"/>
          <a:ext cx="1854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50" name="Equation" r:id="rId6" imgW="927000" imgH="228600" progId="Equation.DSMT4">
                  <p:embed/>
                </p:oleObj>
              </mc:Choice>
              <mc:Fallback>
                <p:oleObj name="Equation" r:id="rId6" imgW="927000" imgH="2286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2827784"/>
                        <a:ext cx="18542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0755577"/>
              </p:ext>
            </p:extLst>
          </p:nvPr>
        </p:nvGraphicFramePr>
        <p:xfrm>
          <a:off x="6804248" y="1628800"/>
          <a:ext cx="1549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651" name="Equation" r:id="rId8" imgW="774360" imgH="228600" progId="Equation.DSMT4">
                  <p:embed/>
                </p:oleObj>
              </mc:Choice>
              <mc:Fallback>
                <p:oleObj name="Equation" r:id="rId8" imgW="774360" imgH="2286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4248" y="1628800"/>
                        <a:ext cx="1549400" cy="457200"/>
                      </a:xfrm>
                      <a:prstGeom prst="rect">
                        <a:avLst/>
                      </a:prstGeom>
                      <a:solidFill>
                        <a:srgbClr val="DACCAB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403648" y="47667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>
                <a:latin typeface="Arial Black" panose="020B0A04020102020204" pitchFamily="34" charset="0"/>
              </a:rPr>
              <a:t>Rešenje</a:t>
            </a:r>
          </a:p>
        </p:txBody>
      </p:sp>
    </p:spTree>
    <p:extLst>
      <p:ext uri="{BB962C8B-B14F-4D97-AF65-F5344CB8AC3E}">
        <p14:creationId xmlns:p14="http://schemas.microsoft.com/office/powerpoint/2010/main" val="3293722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6</a:t>
            </a:fld>
            <a:endParaRPr lang="sr-Latn-BA"/>
          </a:p>
        </p:txBody>
      </p:sp>
      <p:sp>
        <p:nvSpPr>
          <p:cNvPr id="5" name="TextBox 4"/>
          <p:cNvSpPr txBox="1"/>
          <p:nvPr/>
        </p:nvSpPr>
        <p:spPr>
          <a:xfrm>
            <a:off x="2403581" y="3183359"/>
            <a:ext cx="53367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i="1" dirty="0" smtClean="0"/>
              <a:t>Uz primenu Riterovog metoda</a:t>
            </a:r>
            <a:endParaRPr lang="en-US" sz="24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7740352" y="499401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(1)</a:t>
            </a:r>
            <a:endParaRPr lang="en-US" sz="2800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7845519"/>
              </p:ext>
            </p:extLst>
          </p:nvPr>
        </p:nvGraphicFramePr>
        <p:xfrm>
          <a:off x="1325563" y="4378920"/>
          <a:ext cx="5384800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548" name="Equation" r:id="rId3" imgW="2692080" imgH="965160" progId="Equation.DSMT4">
                  <p:embed/>
                </p:oleObj>
              </mc:Choice>
              <mc:Fallback>
                <p:oleObj name="Equation" r:id="rId3" imgW="2692080" imgH="9651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5563" y="4378920"/>
                        <a:ext cx="5384800" cy="1930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581" y="404664"/>
            <a:ext cx="5336771" cy="2699558"/>
          </a:xfrm>
          <a:prstGeom prst="rect">
            <a:avLst/>
          </a:prstGeom>
          <a:ln>
            <a:solidFill>
              <a:schemeClr val="tx2">
                <a:lumMod val="50000"/>
              </a:schemeClr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1259632" y="3717032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Statički uslovi ravnoteže: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0892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7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332656"/>
            <a:ext cx="7488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Sa poznatom Y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, iz drugog uslova u (1) sledi S</a:t>
            </a:r>
            <a:r>
              <a:rPr lang="sr-Latn-RS" sz="2800" baseline="-25000" dirty="0" smtClean="0"/>
              <a:t>23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033211"/>
              </p:ext>
            </p:extLst>
          </p:nvPr>
        </p:nvGraphicFramePr>
        <p:xfrm>
          <a:off x="1331640" y="1124744"/>
          <a:ext cx="4038600" cy="88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50" name="Equation" r:id="rId3" imgW="2019240" imgH="444240" progId="Equation.DSMT4">
                  <p:embed/>
                </p:oleObj>
              </mc:Choice>
              <mc:Fallback>
                <p:oleObj name="Equation" r:id="rId3" imgW="2019240" imgH="44424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1124744"/>
                        <a:ext cx="4038600" cy="88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740352" y="119675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(2)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6410892"/>
              </p:ext>
            </p:extLst>
          </p:nvPr>
        </p:nvGraphicFramePr>
        <p:xfrm>
          <a:off x="1324248" y="2464807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51" name="Equation" r:id="rId5" imgW="939600" imgH="228600" progId="Equation.DSMT4">
                  <p:embed/>
                </p:oleObj>
              </mc:Choice>
              <mc:Fallback>
                <p:oleObj name="Equation" r:id="rId5" imgW="939600" imgH="228600" progId="Equation.DSMT4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4248" y="2464807"/>
                        <a:ext cx="18796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40352" y="242088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(3)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1259632" y="3212976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Sa poznatim </a:t>
            </a:r>
            <a:r>
              <a:rPr lang="sr-Latn-RS" sz="2800" dirty="0" smtClean="0"/>
              <a:t>F</a:t>
            </a:r>
            <a:r>
              <a:rPr lang="sr-Latn-RS" sz="2800" baseline="-25000" dirty="0" smtClean="0"/>
              <a:t>1</a:t>
            </a:r>
            <a:r>
              <a:rPr lang="sr-Latn-RS" sz="2800" dirty="0" smtClean="0"/>
              <a:t> i S</a:t>
            </a:r>
            <a:r>
              <a:rPr lang="sr-Latn-RS" sz="2800" baseline="-25000" dirty="0" smtClean="0"/>
              <a:t>23</a:t>
            </a:r>
            <a:r>
              <a:rPr lang="sr-Latn-RS" sz="2800" dirty="0" smtClean="0"/>
              <a:t>, iz trećeg uslova u (1) sledi S</a:t>
            </a:r>
            <a:r>
              <a:rPr lang="sr-Latn-RS" sz="2800" baseline="-25000" dirty="0" smtClean="0"/>
              <a:t>35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787941"/>
              </p:ext>
            </p:extLst>
          </p:nvPr>
        </p:nvGraphicFramePr>
        <p:xfrm>
          <a:off x="1285305" y="4489956"/>
          <a:ext cx="4826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52" name="Equation" r:id="rId7" imgW="2412720" imgH="228600" progId="Equation.DSMT4">
                  <p:embed/>
                </p:oleObj>
              </mc:Choice>
              <mc:Fallback>
                <p:oleObj name="Equation" r:id="rId7" imgW="2412720" imgH="2286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305" y="4489956"/>
                        <a:ext cx="48260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668344" y="432677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(4)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324236"/>
              </p:ext>
            </p:extLst>
          </p:nvPr>
        </p:nvGraphicFramePr>
        <p:xfrm>
          <a:off x="1290464" y="5254625"/>
          <a:ext cx="2057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253" name="Equation" r:id="rId9" imgW="1028520" imgH="228600" progId="Equation.DSMT4">
                  <p:embed/>
                </p:oleObj>
              </mc:Choice>
              <mc:Fallback>
                <p:oleObj name="Equation" r:id="rId9" imgW="102852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464" y="5254625"/>
                        <a:ext cx="20574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723187" y="5210036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(5)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22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5C56F-09EA-4D6C-B4B4-905EB5858423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8</a:t>
            </a:fld>
            <a:endParaRPr lang="sr-Latn-BA"/>
          </a:p>
        </p:txBody>
      </p:sp>
      <p:sp>
        <p:nvSpPr>
          <p:cNvPr id="4" name="TextBox 3"/>
          <p:cNvSpPr txBox="1"/>
          <p:nvPr/>
        </p:nvSpPr>
        <p:spPr>
          <a:xfrm>
            <a:off x="1259632" y="404664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sz="2800" dirty="0"/>
              <a:t>Sa </a:t>
            </a:r>
            <a:r>
              <a:rPr lang="sr-Latn-RS" sz="2800" dirty="0" smtClean="0"/>
              <a:t>poznatim X</a:t>
            </a:r>
            <a:r>
              <a:rPr lang="sr-Latn-RS" sz="2800" baseline="-25000" dirty="0" smtClean="0"/>
              <a:t>A</a:t>
            </a:r>
            <a:r>
              <a:rPr lang="sr-Latn-RS" sz="2800" dirty="0" smtClean="0"/>
              <a:t> , S</a:t>
            </a:r>
            <a:r>
              <a:rPr lang="sr-Latn-RS" sz="2800" baseline="-25000" dirty="0" smtClean="0"/>
              <a:t>23</a:t>
            </a:r>
            <a:r>
              <a:rPr lang="sr-Latn-RS" sz="2800" dirty="0" smtClean="0"/>
              <a:t> i S</a:t>
            </a:r>
            <a:r>
              <a:rPr lang="sr-Latn-RS" sz="2800" baseline="-25000" dirty="0" smtClean="0"/>
              <a:t>35</a:t>
            </a:r>
            <a:r>
              <a:rPr lang="sr-Latn-RS" sz="2800" dirty="0" smtClean="0"/>
              <a:t>, iz prvog uslova u (1) sledi S</a:t>
            </a:r>
            <a:r>
              <a:rPr lang="sr-Latn-RS" sz="2800" baseline="-25000" dirty="0" smtClean="0"/>
              <a:t>12</a:t>
            </a:r>
            <a:r>
              <a:rPr lang="sr-Latn-RS" sz="2800" dirty="0" smtClean="0"/>
              <a:t>,</a:t>
            </a:r>
            <a:endParaRPr lang="en-US" sz="2800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877617"/>
              </p:ext>
            </p:extLst>
          </p:nvPr>
        </p:nvGraphicFramePr>
        <p:xfrm>
          <a:off x="1331913" y="1556792"/>
          <a:ext cx="4876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08" name="Equation" r:id="rId3" imgW="2438280" imgH="457200" progId="Equation.DSMT4">
                  <p:embed/>
                </p:oleObj>
              </mc:Choice>
              <mc:Fallback>
                <p:oleObj name="Equation" r:id="rId3" imgW="2438280" imgH="4572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1556792"/>
                        <a:ext cx="48768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668344" y="1700808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(6)</a:t>
            </a:r>
            <a:endParaRPr lang="en-US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0387148"/>
              </p:ext>
            </p:extLst>
          </p:nvPr>
        </p:nvGraphicFramePr>
        <p:xfrm>
          <a:off x="1319808" y="2878138"/>
          <a:ext cx="15240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2209" name="Equation" r:id="rId5" imgW="761760" imgH="228600" progId="Equation.DSMT4">
                  <p:embed/>
                </p:oleObj>
              </mc:Choice>
              <mc:Fallback>
                <p:oleObj name="Equation" r:id="rId5" imgW="76176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808" y="2878138"/>
                        <a:ext cx="1524000" cy="457200"/>
                      </a:xfrm>
                      <a:prstGeom prst="rect">
                        <a:avLst/>
                      </a:prstGeom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7723187" y="2833772"/>
            <a:ext cx="1080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dirty="0" smtClean="0"/>
              <a:t>… (7)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062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5608" y="1196752"/>
            <a:ext cx="7498080" cy="4995248"/>
          </a:xfrm>
        </p:spPr>
        <p:txBody>
          <a:bodyPr>
            <a:noAutofit/>
          </a:bodyPr>
          <a:lstStyle/>
          <a:p>
            <a:pPr marL="642366" indent="-514350" algn="just"/>
            <a:r>
              <a:rPr lang="sr-Latn-RS" sz="2800" dirty="0" smtClean="0"/>
              <a:t>I kod </a:t>
            </a:r>
            <a:r>
              <a:rPr lang="sr-Latn-RS" sz="2800" dirty="0" err="1" smtClean="0"/>
              <a:t>Gerberove</a:t>
            </a:r>
            <a:r>
              <a:rPr lang="sr-Latn-RS" sz="2800" dirty="0" smtClean="0"/>
              <a:t> rešetke važi da je </a:t>
            </a:r>
            <a:r>
              <a:rPr lang="sr-Latn-RS" sz="2800" b="1" dirty="0" smtClean="0"/>
              <a:t>moment za </a:t>
            </a:r>
            <a:r>
              <a:rPr lang="sr-Latn-RS" sz="2800" b="1" dirty="0" err="1" smtClean="0"/>
              <a:t>Gerberov</a:t>
            </a:r>
            <a:r>
              <a:rPr lang="sr-Latn-RS" sz="2800" b="1" dirty="0" smtClean="0"/>
              <a:t> zglob </a:t>
            </a:r>
            <a:r>
              <a:rPr lang="sr-Latn-RS" sz="2800" dirty="0" smtClean="0"/>
              <a:t>jednak </a:t>
            </a:r>
            <a:r>
              <a:rPr lang="sr-Latn-RS" sz="2800" b="1" dirty="0" smtClean="0"/>
              <a:t>nuli</a:t>
            </a:r>
            <a:r>
              <a:rPr lang="sr-Latn-RS" sz="2800" dirty="0" smtClean="0"/>
              <a:t> (0) sa bilo koje strane da posmatramo.</a:t>
            </a:r>
          </a:p>
          <a:p>
            <a:pPr marL="642366" indent="-514350" algn="just"/>
            <a:r>
              <a:rPr lang="sr-Latn-RS" sz="2800" dirty="0" smtClean="0"/>
              <a:t>Metod </a:t>
            </a:r>
            <a:r>
              <a:rPr lang="sr-Latn-RS" sz="2800" b="1" dirty="0" smtClean="0"/>
              <a:t>isecanja čvorova </a:t>
            </a:r>
            <a:r>
              <a:rPr lang="sr-Latn-RS" sz="2800" dirty="0" smtClean="0"/>
              <a:t>u svrhu određivanja sila u štapovima kao i </a:t>
            </a:r>
            <a:r>
              <a:rPr lang="sr-Latn-RS" sz="2800" b="1" dirty="0" smtClean="0"/>
              <a:t>Riterov metod</a:t>
            </a:r>
            <a:r>
              <a:rPr lang="sr-Latn-RS" sz="2800" dirty="0" smtClean="0"/>
              <a:t>,</a:t>
            </a:r>
            <a:r>
              <a:rPr lang="sr-Latn-RS" sz="2800" b="1" dirty="0" smtClean="0"/>
              <a:t> </a:t>
            </a:r>
            <a:r>
              <a:rPr lang="sr-Latn-RS" sz="2800" dirty="0" smtClean="0"/>
              <a:t>primenjuje se i kod </a:t>
            </a:r>
            <a:r>
              <a:rPr lang="sr-Latn-RS" sz="2800" dirty="0" err="1" smtClean="0"/>
              <a:t>Gerberovih</a:t>
            </a:r>
            <a:r>
              <a:rPr lang="sr-Latn-RS" sz="2800" dirty="0" smtClean="0"/>
              <a:t> rešetki.</a:t>
            </a:r>
          </a:p>
          <a:p>
            <a:pPr marL="642366" indent="-514350" algn="just"/>
            <a:r>
              <a:rPr lang="sr-Latn-RS" sz="2800" dirty="0" smtClean="0"/>
              <a:t>Uslovi iz kojih se određuju reakcije slični su onima kod </a:t>
            </a:r>
            <a:r>
              <a:rPr lang="sr-Latn-RS" sz="2800" dirty="0" err="1" smtClean="0"/>
              <a:t>Gerberove</a:t>
            </a:r>
            <a:r>
              <a:rPr lang="sr-Latn-RS" sz="2800" dirty="0" smtClean="0"/>
              <a:t> grede i </a:t>
            </a:r>
            <a:r>
              <a:rPr lang="sr-Latn-RS" sz="2800" dirty="0" err="1" smtClean="0"/>
              <a:t>Gerberovog</a:t>
            </a:r>
            <a:r>
              <a:rPr lang="sr-Latn-RS" sz="2800" dirty="0" smtClean="0"/>
              <a:t> rama.</a:t>
            </a:r>
            <a:endParaRPr lang="sr-Latn-R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7E40B-6506-4D9B-A921-30F4342781EB}" type="datetime1">
              <a:rPr lang="sr-Latn-CS" smtClean="0"/>
              <a:pPr/>
              <a:t>19.12.2016</a:t>
            </a:fld>
            <a:endParaRPr lang="sr-Latn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0189B4-FA48-454A-900D-837CD364718B}" type="slidenum">
              <a:rPr lang="sr-Latn-BA" smtClean="0"/>
              <a:pPr/>
              <a:t>9</a:t>
            </a:fld>
            <a:endParaRPr lang="sr-Latn-BA"/>
          </a:p>
        </p:txBody>
      </p:sp>
      <p:sp>
        <p:nvSpPr>
          <p:cNvPr id="6" name="TextBox 5"/>
          <p:cNvSpPr txBox="1"/>
          <p:nvPr/>
        </p:nvSpPr>
        <p:spPr>
          <a:xfrm>
            <a:off x="1403648" y="476672"/>
            <a:ext cx="48245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 err="1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Gerberova</a:t>
            </a:r>
            <a:r>
              <a:rPr lang="sr-Latn-RS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 rešetka</a:t>
            </a:r>
          </a:p>
        </p:txBody>
      </p:sp>
    </p:spTree>
    <p:extLst>
      <p:ext uri="{BB962C8B-B14F-4D97-AF65-F5344CB8AC3E}">
        <p14:creationId xmlns:p14="http://schemas.microsoft.com/office/powerpoint/2010/main" val="2139304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11968</TotalTime>
  <Words>1624</Words>
  <Application>Microsoft Office PowerPoint</Application>
  <PresentationFormat>On-screen Show (4:3)</PresentationFormat>
  <Paragraphs>243</Paragraphs>
  <Slides>49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1" baseType="lpstr">
      <vt:lpstr>Solstice</vt:lpstr>
      <vt:lpstr>Equation</vt:lpstr>
      <vt:lpstr>MEHANIKA I  (STATIKA)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PROIZVOLJNI PROSTORNI SISTEM SILA</vt:lpstr>
      <vt:lpstr>PowerPoint Presentation</vt:lpstr>
      <vt:lpstr>PowerPoint Presentation</vt:lpstr>
      <vt:lpstr>PowerPoint Presentation</vt:lpstr>
      <vt:lpstr>Moment sile za osu</vt:lpstr>
      <vt:lpstr>PowerPoint Presentation</vt:lpstr>
      <vt:lpstr>PowerPoint Presentation</vt:lpstr>
      <vt:lpstr>PowerPoint Presentation</vt:lpstr>
      <vt:lpstr>PowerPoint Presentation</vt:lpstr>
      <vt:lpstr>Veza momenta sile za tačku i momenta sile za osu</vt:lpstr>
      <vt:lpstr>PowerPoint Presentation</vt:lpstr>
      <vt:lpstr>PowerPoint Presentation</vt:lpstr>
      <vt:lpstr>PowerPoint Presentation</vt:lpstr>
      <vt:lpstr>PowerPoint Presentation</vt:lpstr>
      <vt:lpstr>Moment sile za ose Dekartovog pravouglog koordinatnog sistema</vt:lpstr>
      <vt:lpstr>PowerPoint Presentation</vt:lpstr>
      <vt:lpstr>PowerPoint Presentation</vt:lpstr>
      <vt:lpstr>Sabiranje prostornog sistema spregova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Teorem o paralelnom prenošenju sprega sila u bilo koju ravan koja je paralelna ravni njegovog delovanja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STATIKA</dc:title>
  <dc:creator>Korisnik</dc:creator>
  <cp:lastModifiedBy>User1</cp:lastModifiedBy>
  <cp:revision>1257</cp:revision>
  <cp:lastPrinted>2013-12-17T11:16:01Z</cp:lastPrinted>
  <dcterms:created xsi:type="dcterms:W3CDTF">2013-09-29T06:25:24Z</dcterms:created>
  <dcterms:modified xsi:type="dcterms:W3CDTF">2016-12-19T17:56:00Z</dcterms:modified>
</cp:coreProperties>
</file>