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handoutMasterIdLst>
    <p:handoutMasterId r:id="rId48"/>
  </p:handoutMasterIdLst>
  <p:sldIdLst>
    <p:sldId id="256" r:id="rId2"/>
    <p:sldId id="478" r:id="rId3"/>
    <p:sldId id="479" r:id="rId4"/>
    <p:sldId id="480" r:id="rId5"/>
    <p:sldId id="481" r:id="rId6"/>
    <p:sldId id="482" r:id="rId7"/>
    <p:sldId id="483" r:id="rId8"/>
    <p:sldId id="484" r:id="rId9"/>
    <p:sldId id="485" r:id="rId10"/>
    <p:sldId id="486" r:id="rId11"/>
    <p:sldId id="487" r:id="rId12"/>
    <p:sldId id="488" r:id="rId13"/>
    <p:sldId id="489" r:id="rId14"/>
    <p:sldId id="490" r:id="rId15"/>
    <p:sldId id="491" r:id="rId16"/>
    <p:sldId id="492" r:id="rId17"/>
    <p:sldId id="493" r:id="rId18"/>
    <p:sldId id="494" r:id="rId19"/>
    <p:sldId id="495" r:id="rId20"/>
    <p:sldId id="496" r:id="rId21"/>
    <p:sldId id="497" r:id="rId22"/>
    <p:sldId id="498" r:id="rId23"/>
    <p:sldId id="499" r:id="rId24"/>
    <p:sldId id="500" r:id="rId25"/>
    <p:sldId id="501" r:id="rId26"/>
    <p:sldId id="502" r:id="rId27"/>
    <p:sldId id="503" r:id="rId28"/>
    <p:sldId id="504" r:id="rId29"/>
    <p:sldId id="505" r:id="rId30"/>
    <p:sldId id="506" r:id="rId31"/>
    <p:sldId id="507" r:id="rId32"/>
    <p:sldId id="508" r:id="rId33"/>
    <p:sldId id="509" r:id="rId34"/>
    <p:sldId id="510" r:id="rId35"/>
    <p:sldId id="511" r:id="rId36"/>
    <p:sldId id="512" r:id="rId37"/>
    <p:sldId id="513" r:id="rId38"/>
    <p:sldId id="514" r:id="rId39"/>
    <p:sldId id="515" r:id="rId40"/>
    <p:sldId id="516" r:id="rId41"/>
    <p:sldId id="517" r:id="rId42"/>
    <p:sldId id="518" r:id="rId43"/>
    <p:sldId id="519" r:id="rId44"/>
    <p:sldId id="520" r:id="rId45"/>
    <p:sldId id="521" r:id="rId46"/>
  </p:sldIdLst>
  <p:sldSz cx="9144000" cy="6858000" type="screen4x3"/>
  <p:notesSz cx="6858000" cy="9947275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2.wmf"/><Relationship Id="rId4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3.wmf"/><Relationship Id="rId5" Type="http://schemas.openxmlformats.org/officeDocument/2006/relationships/image" Target="../media/image25.wmf"/><Relationship Id="rId4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77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2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0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9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2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1.wmf"/><Relationship Id="rId5" Type="http://schemas.openxmlformats.org/officeDocument/2006/relationships/image" Target="../media/image25.wmf"/><Relationship Id="rId4" Type="http://schemas.openxmlformats.org/officeDocument/2006/relationships/image" Target="../media/image10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7" Type="http://schemas.openxmlformats.org/officeDocument/2006/relationships/image" Target="../media/image107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6.wmf"/><Relationship Id="rId5" Type="http://schemas.openxmlformats.org/officeDocument/2006/relationships/image" Target="../media/image25.wmf"/><Relationship Id="rId4" Type="http://schemas.openxmlformats.org/officeDocument/2006/relationships/image" Target="../media/image105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8.wmf"/><Relationship Id="rId1" Type="http://schemas.openxmlformats.org/officeDocument/2006/relationships/image" Target="../media/image109.wmf"/><Relationship Id="rId4" Type="http://schemas.openxmlformats.org/officeDocument/2006/relationships/image" Target="../media/image111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8.wmf"/><Relationship Id="rId1" Type="http://schemas.openxmlformats.org/officeDocument/2006/relationships/image" Target="../media/image19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25.wmf"/><Relationship Id="rId4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658A7-7527-4413-87A8-01EA1F01143E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1CE4B-E2D5-44C9-BDDE-07759C5AB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1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07703-8E16-487E-9C53-5689B35F1D8A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3AA0E7-D7EE-49B6-B6C2-B607531B6015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0CEEA-64DD-4F7E-972B-B3E62417384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15085-61EA-4A77-82EF-793DC7812A8C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45D375-66D2-4263-B149-F7313A838E3D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6EC71E-8544-4CFF-A937-EC4E0B9C919A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E92F60-BD0A-41E4-863C-4EAD360F08C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5A6BB-F95F-48BA-89E8-12713FF2513F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49468-6968-41E6-80E1-73184D1A2A2E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90319-D2A6-4E1F-B1B3-113C61BEEB69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0.jpe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27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0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36.jpe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42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wmf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39.bin"/><Relationship Id="rId10" Type="http://schemas.openxmlformats.org/officeDocument/2006/relationships/oleObject" Target="../embeddings/oleObject41.bin"/><Relationship Id="rId4" Type="http://schemas.openxmlformats.org/officeDocument/2006/relationships/image" Target="../media/image39.wmf"/><Relationship Id="rId9" Type="http://schemas.openxmlformats.org/officeDocument/2006/relationships/image" Target="../media/image36.jpeg"/><Relationship Id="rId14" Type="http://schemas.openxmlformats.org/officeDocument/2006/relationships/oleObject" Target="../embeddings/oleObject4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36.jpe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47.jpg"/><Relationship Id="rId5" Type="http://schemas.openxmlformats.org/officeDocument/2006/relationships/image" Target="../media/image43.wmf"/><Relationship Id="rId10" Type="http://schemas.openxmlformats.org/officeDocument/2006/relationships/image" Target="../media/image46.jpeg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0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5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7" Type="http://schemas.openxmlformats.org/officeDocument/2006/relationships/image" Target="../media/image5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9.jpeg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5.jpg"/><Relationship Id="rId11" Type="http://schemas.openxmlformats.org/officeDocument/2006/relationships/image" Target="../media/image60.jpeg"/><Relationship Id="rId5" Type="http://schemas.openxmlformats.org/officeDocument/2006/relationships/image" Target="../media/image56.wmf"/><Relationship Id="rId10" Type="http://schemas.openxmlformats.org/officeDocument/2006/relationships/image" Target="../media/image58.wmf"/><Relationship Id="rId4" Type="http://schemas.openxmlformats.org/officeDocument/2006/relationships/oleObject" Target="../embeddings/oleObject56.bin"/><Relationship Id="rId9" Type="http://schemas.openxmlformats.org/officeDocument/2006/relationships/oleObject" Target="../embeddings/oleObject5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2.jpg"/><Relationship Id="rId4" Type="http://schemas.openxmlformats.org/officeDocument/2006/relationships/image" Target="../media/image61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oleObject" Target="../embeddings/oleObject60.bin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66.jpg"/><Relationship Id="rId10" Type="http://schemas.openxmlformats.org/officeDocument/2006/relationships/image" Target="../media/image65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6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0.jpeg"/><Relationship Id="rId5" Type="http://schemas.openxmlformats.org/officeDocument/2006/relationships/image" Target="../media/image67.jpeg"/><Relationship Id="rId4" Type="http://schemas.openxmlformats.org/officeDocument/2006/relationships/image" Target="../media/image68.wmf"/><Relationship Id="rId9" Type="http://schemas.openxmlformats.org/officeDocument/2006/relationships/image" Target="../media/image7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6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73.bin"/><Relationship Id="rId18" Type="http://schemas.openxmlformats.org/officeDocument/2006/relationships/oleObject" Target="../embeddings/oleObject76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79.wmf"/><Relationship Id="rId17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5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10" Type="http://schemas.openxmlformats.org/officeDocument/2006/relationships/image" Target="../media/image78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80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2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80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7.jpg"/><Relationship Id="rId5" Type="http://schemas.openxmlformats.org/officeDocument/2006/relationships/image" Target="../media/image86.jpeg"/><Relationship Id="rId4" Type="http://schemas.openxmlformats.org/officeDocument/2006/relationships/image" Target="../media/image8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90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85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91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image" Target="../media/image95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6.bin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5" Type="http://schemas.openxmlformats.org/officeDocument/2006/relationships/image" Target="../media/image96.wmf"/><Relationship Id="rId10" Type="http://schemas.openxmlformats.org/officeDocument/2006/relationships/image" Target="../media/image2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92.bin"/><Relationship Id="rId14" Type="http://schemas.openxmlformats.org/officeDocument/2006/relationships/oleObject" Target="../embeddings/oleObject95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102.bin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3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10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93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oleObject" Target="../embeddings/oleObject110.bin"/><Relationship Id="rId18" Type="http://schemas.openxmlformats.org/officeDocument/2006/relationships/oleObject" Target="../embeddings/oleObject113.bin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12" Type="http://schemas.openxmlformats.org/officeDocument/2006/relationships/image" Target="../media/image25.wmf"/><Relationship Id="rId17" Type="http://schemas.openxmlformats.org/officeDocument/2006/relationships/image" Target="../media/image10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2.bin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109.bin"/><Relationship Id="rId5" Type="http://schemas.openxmlformats.org/officeDocument/2006/relationships/oleObject" Target="../embeddings/oleObject106.bin"/><Relationship Id="rId15" Type="http://schemas.openxmlformats.org/officeDocument/2006/relationships/image" Target="../media/image106.wmf"/><Relationship Id="rId10" Type="http://schemas.openxmlformats.org/officeDocument/2006/relationships/image" Target="../media/image105.w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108.bin"/><Relationship Id="rId14" Type="http://schemas.openxmlformats.org/officeDocument/2006/relationships/oleObject" Target="../embeddings/oleObject11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08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image" Target="../media/image74.jpeg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5.bin"/><Relationship Id="rId10" Type="http://schemas.openxmlformats.org/officeDocument/2006/relationships/image" Target="../media/image110.wmf"/><Relationship Id="rId4" Type="http://schemas.openxmlformats.org/officeDocument/2006/relationships/image" Target="../media/image75.jpeg"/><Relationship Id="rId9" Type="http://schemas.openxmlformats.org/officeDocument/2006/relationships/oleObject" Target="../embeddings/oleObject117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1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MEH1</a:t>
            </a:r>
            <a:r>
              <a:rPr lang="en-US" sz="4000" dirty="0" smtClean="0">
                <a:sym typeface="Symbol"/>
              </a:rPr>
              <a:t>16.17P13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145" y="1008076"/>
            <a:ext cx="2799311" cy="296764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75657" y="1008076"/>
            <a:ext cx="4176464" cy="193899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P</a:t>
            </a:r>
            <a:r>
              <a:rPr lang="sr-Latn-RS" sz="2400" dirty="0" err="1" smtClean="0"/>
              <a:t>retpostavimo</a:t>
            </a:r>
            <a:r>
              <a:rPr lang="sr-Latn-RS" sz="2400" dirty="0" smtClean="0"/>
              <a:t> da su nam glavni vektor i glavni moment izvesnog prostornog sistema sila, </a:t>
            </a:r>
            <a:r>
              <a:rPr lang="sr-Latn-RS" sz="2400" i="1" dirty="0" smtClean="0"/>
              <a:t>poznati</a:t>
            </a:r>
            <a:r>
              <a:rPr lang="sr-Latn-RS" sz="2400" dirty="0" smtClean="0"/>
              <a:t>, a ugao </a:t>
            </a:r>
            <a:r>
              <a:rPr lang="sr-Latn-RS" sz="2400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</a:t>
            </a:r>
            <a:r>
              <a:rPr lang="sr-Latn-RS" sz="2400" dirty="0" smtClean="0"/>
              <a:t> između njh, </a:t>
            </a:r>
            <a:r>
              <a:rPr lang="sr-Latn-RS" sz="2400" i="1" dirty="0" smtClean="0"/>
              <a:t>nepoznat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  <p:cxnSp>
        <p:nvCxnSpPr>
          <p:cNvPr id="7" name="Elbow Connector 6"/>
          <p:cNvCxnSpPr>
            <a:stCxn id="5" idx="0"/>
            <a:endCxn id="4" idx="0"/>
          </p:cNvCxnSpPr>
          <p:nvPr/>
        </p:nvCxnSpPr>
        <p:spPr>
          <a:xfrm rot="5400000" flipH="1" flipV="1">
            <a:off x="5420345" y="-848380"/>
            <a:ext cx="12700" cy="3712912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517076"/>
              </p:ext>
            </p:extLst>
          </p:nvPr>
        </p:nvGraphicFramePr>
        <p:xfrm>
          <a:off x="3828256" y="4911824"/>
          <a:ext cx="3048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8" name="Equation" r:id="rId4" imgW="1523339" imgH="266584" progId="Equation.DSMT4">
                  <p:embed/>
                </p:oleObj>
              </mc:Choice>
              <mc:Fallback>
                <p:oleObj name="Equation" r:id="rId4" imgW="1523339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8256" y="4911824"/>
                        <a:ext cx="30480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82007" y="3327648"/>
            <a:ext cx="417646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Glavni vektor i glavni moment</a:t>
            </a:r>
            <a:r>
              <a:rPr lang="en-US" sz="2400" dirty="0" smtClean="0"/>
              <a:t>,</a:t>
            </a:r>
            <a:r>
              <a:rPr lang="sr-Latn-RS" sz="2400" dirty="0" smtClean="0"/>
              <a:t> kao vektorske veličine, možemo napisati u obliku: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067612"/>
              </p:ext>
            </p:extLst>
          </p:nvPr>
        </p:nvGraphicFramePr>
        <p:xfrm>
          <a:off x="3828256" y="4273977"/>
          <a:ext cx="2717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9" name="Equation" r:id="rId6" imgW="1358310" imgH="253890" progId="Equation.DSMT4">
                  <p:embed/>
                </p:oleObj>
              </mc:Choice>
              <mc:Fallback>
                <p:oleObj name="Equation" r:id="rId6" imgW="135831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8256" y="4273977"/>
                        <a:ext cx="27178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84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02432"/>
            <a:ext cx="2799311" cy="296764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60032" y="1002432"/>
            <a:ext cx="3528392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Ako glavni vektor i glavni moment pomnožimo </a:t>
            </a:r>
            <a:r>
              <a:rPr lang="sr-Latn-RS" sz="2400" dirty="0" err="1" smtClean="0"/>
              <a:t>skalarno</a:t>
            </a:r>
            <a:r>
              <a:rPr lang="sr-Latn-RS" sz="2400" dirty="0" smtClean="0"/>
              <a:t>, dobićemo da je: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28743"/>
              </p:ext>
            </p:extLst>
          </p:nvPr>
        </p:nvGraphicFramePr>
        <p:xfrm>
          <a:off x="4582585" y="2442592"/>
          <a:ext cx="3810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70" name="Equation" r:id="rId4" imgW="1904760" imgH="304560" progId="Equation.DSMT4">
                  <p:embed/>
                </p:oleObj>
              </mc:Choice>
              <mc:Fallback>
                <p:oleObj name="Equation" r:id="rId4" imgW="19047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2585" y="2442592"/>
                        <a:ext cx="38100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233131"/>
              </p:ext>
            </p:extLst>
          </p:nvPr>
        </p:nvGraphicFramePr>
        <p:xfrm>
          <a:off x="4983361" y="322031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71" name="Equation" r:id="rId6" imgW="139680" imgH="203040" progId="Equation.DSMT4">
                  <p:embed/>
                </p:oleObj>
              </mc:Choice>
              <mc:Fallback>
                <p:oleObj name="Equation" r:id="rId6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361" y="322031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580370"/>
              </p:ext>
            </p:extLst>
          </p:nvPr>
        </p:nvGraphicFramePr>
        <p:xfrm>
          <a:off x="4587056" y="3738736"/>
          <a:ext cx="4089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72" name="Equation" r:id="rId8" imgW="2044440" imgH="457200" progId="Equation.DSMT4">
                  <p:embed/>
                </p:oleObj>
              </mc:Choice>
              <mc:Fallback>
                <p:oleObj name="Equation" r:id="rId8" imgW="2044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056" y="3738736"/>
                        <a:ext cx="40894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6" idx="3"/>
            <a:endCxn id="8" idx="3"/>
          </p:cNvCxnSpPr>
          <p:nvPr/>
        </p:nvCxnSpPr>
        <p:spPr>
          <a:xfrm>
            <a:off x="8388424" y="1602597"/>
            <a:ext cx="4161" cy="1144795"/>
          </a:xfrm>
          <a:prstGeom prst="bentConnector3">
            <a:avLst>
              <a:gd name="adj1" fmla="val 5593872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991635"/>
              </p:ext>
            </p:extLst>
          </p:nvPr>
        </p:nvGraphicFramePr>
        <p:xfrm>
          <a:off x="2162672" y="548680"/>
          <a:ext cx="2717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86" name="Equation" r:id="rId3" imgW="1358310" imgH="253890" progId="Equation.DSMT4">
                  <p:embed/>
                </p:oleObj>
              </mc:Choice>
              <mc:Fallback>
                <p:oleObj name="Equation" r:id="rId3" imgW="135831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672" y="548680"/>
                        <a:ext cx="27178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16905"/>
              </p:ext>
            </p:extLst>
          </p:nvPr>
        </p:nvGraphicFramePr>
        <p:xfrm>
          <a:off x="4659288" y="1772816"/>
          <a:ext cx="3048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87" name="Equation" r:id="rId5" imgW="1523339" imgH="266584" progId="Equation.DSMT4">
                  <p:embed/>
                </p:oleObj>
              </mc:Choice>
              <mc:Fallback>
                <p:oleObj name="Equation" r:id="rId5" imgW="1523339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288" y="1772816"/>
                        <a:ext cx="30480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433502"/>
              </p:ext>
            </p:extLst>
          </p:nvPr>
        </p:nvGraphicFramePr>
        <p:xfrm>
          <a:off x="2162672" y="1628800"/>
          <a:ext cx="1981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88" name="Equation" r:id="rId7" imgW="990360" imgH="457200" progId="Equation.DSMT4">
                  <p:embed/>
                </p:oleObj>
              </mc:Choice>
              <mc:Fallback>
                <p:oleObj name="Equation" r:id="rId7" imgW="990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672" y="1628800"/>
                        <a:ext cx="19812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>
            <a:off x="2522728" y="1268776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4250920" y="1988824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542979"/>
              </p:ext>
            </p:extLst>
          </p:nvPr>
        </p:nvGraphicFramePr>
        <p:xfrm>
          <a:off x="2882752" y="263691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89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752" y="263691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691494"/>
              </p:ext>
            </p:extLst>
          </p:nvPr>
        </p:nvGraphicFramePr>
        <p:xfrm>
          <a:off x="2123728" y="3107680"/>
          <a:ext cx="5943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90" name="Equation" r:id="rId11" imgW="2971800" imgH="520560" progId="Equation.DSMT4">
                  <p:embed/>
                </p:oleObj>
              </mc:Choice>
              <mc:Fallback>
                <p:oleObj name="Equation" r:id="rId11" imgW="297180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107680"/>
                        <a:ext cx="5943600" cy="1041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485281"/>
              </p:ext>
            </p:extLst>
          </p:nvPr>
        </p:nvGraphicFramePr>
        <p:xfrm>
          <a:off x="2882752" y="424673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91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752" y="424673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699290"/>
              </p:ext>
            </p:extLst>
          </p:nvPr>
        </p:nvGraphicFramePr>
        <p:xfrm>
          <a:off x="2162672" y="4725144"/>
          <a:ext cx="4318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92" name="Equation" r:id="rId14" imgW="2158920" imgH="457200" progId="Equation.DSMT4">
                  <p:embed/>
                </p:oleObj>
              </mc:Choice>
              <mc:Fallback>
                <p:oleObj name="Equation" r:id="rId14" imgW="2158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672" y="4725144"/>
                        <a:ext cx="43180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358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250833"/>
              </p:ext>
            </p:extLst>
          </p:nvPr>
        </p:nvGraphicFramePr>
        <p:xfrm>
          <a:off x="2630264" y="3717032"/>
          <a:ext cx="4318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14" name="Equation" r:id="rId3" imgW="2158920" imgH="457200" progId="Equation.DSMT4">
                  <p:embed/>
                </p:oleObj>
              </mc:Choice>
              <mc:Fallback>
                <p:oleObj name="Equation" r:id="rId3" imgW="2158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264" y="3717032"/>
                        <a:ext cx="43180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095745"/>
              </p:ext>
            </p:extLst>
          </p:nvPr>
        </p:nvGraphicFramePr>
        <p:xfrm>
          <a:off x="3018408" y="476672"/>
          <a:ext cx="1625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15" name="Equation" r:id="rId5" imgW="812520" imgH="1333440" progId="Equation.DSMT4">
                  <p:embed/>
                </p:oleObj>
              </mc:Choice>
              <mc:Fallback>
                <p:oleObj name="Equation" r:id="rId5" imgW="812520" imgH="1333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8408" y="476672"/>
                        <a:ext cx="1625600" cy="2667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864688"/>
              </p:ext>
            </p:extLst>
          </p:nvPr>
        </p:nvGraphicFramePr>
        <p:xfrm>
          <a:off x="4788024" y="448568"/>
          <a:ext cx="17272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16" name="Equation" r:id="rId7" imgW="863225" imgH="1345616" progId="Equation.DSMT4">
                  <p:embed/>
                </p:oleObj>
              </mc:Choice>
              <mc:Fallback>
                <p:oleObj name="Equation" r:id="rId7" imgW="863225" imgH="134561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48568"/>
                        <a:ext cx="1727200" cy="2692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>
            <a:off x="3851936" y="3356976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5652136" y="3356976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484275"/>
              </p:ext>
            </p:extLst>
          </p:nvPr>
        </p:nvGraphicFramePr>
        <p:xfrm>
          <a:off x="1463675" y="5204048"/>
          <a:ext cx="650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17" name="Equation" r:id="rId9" imgW="3251160" imgH="228600" progId="Equation.DSMT4">
                  <p:embed/>
                </p:oleObj>
              </mc:Choice>
              <mc:Fallback>
                <p:oleObj name="Equation" r:id="rId9" imgW="3251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5204048"/>
                        <a:ext cx="65024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922135"/>
              </p:ext>
            </p:extLst>
          </p:nvPr>
        </p:nvGraphicFramePr>
        <p:xfrm>
          <a:off x="4652640" y="475079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18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640" y="475079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13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Zavisnost glavnog momenta od izbora </a:t>
            </a:r>
            <a:r>
              <a:rPr lang="sr-Latn-RS" sz="3200" b="1" dirty="0" err="1" smtClean="0"/>
              <a:t>redukcione</a:t>
            </a:r>
            <a:r>
              <a:rPr lang="sr-Latn-RS" sz="3200" b="1" dirty="0" smtClean="0"/>
              <a:t> tačke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Latn-RS" sz="3000" dirty="0" smtClean="0"/>
              <a:t>Glavni vektor ne zavisi od izbora </a:t>
            </a:r>
            <a:r>
              <a:rPr lang="sr-Latn-RS" sz="3000" dirty="0" err="1" smtClean="0"/>
              <a:t>redukcione</a:t>
            </a:r>
            <a:r>
              <a:rPr lang="sr-Latn-RS" sz="3000" dirty="0" smtClean="0"/>
              <a:t> tačke.</a:t>
            </a:r>
          </a:p>
          <a:p>
            <a:pPr algn="just"/>
            <a:r>
              <a:rPr lang="sr-Latn-RS" sz="3000" dirty="0" smtClean="0"/>
              <a:t>Za glavni moment to ne možemo reći jer  radijus vektori položaja napadnih tačaka sila  za jednu izabranu </a:t>
            </a:r>
            <a:r>
              <a:rPr lang="sr-Latn-RS" sz="3000" dirty="0" err="1" smtClean="0"/>
              <a:t>redukcionu</a:t>
            </a:r>
            <a:r>
              <a:rPr lang="sr-Latn-RS" sz="3000" dirty="0" smtClean="0"/>
              <a:t> tačku, razlikuju se od </a:t>
            </a:r>
            <a:r>
              <a:rPr lang="en-US" sz="3000" dirty="0" smtClean="0"/>
              <a:t>o</a:t>
            </a:r>
            <a:r>
              <a:rPr lang="sr-Latn-RS" sz="3000" dirty="0" err="1" smtClean="0"/>
              <a:t>nih</a:t>
            </a:r>
            <a:r>
              <a:rPr lang="sr-Latn-RS" sz="3000" dirty="0" smtClean="0"/>
              <a:t> za drugu </a:t>
            </a:r>
            <a:r>
              <a:rPr lang="sr-Latn-RS" sz="3000" dirty="0" err="1" smtClean="0"/>
              <a:t>redukcionu</a:t>
            </a:r>
            <a:r>
              <a:rPr lang="sr-Latn-RS" sz="3000" dirty="0" smtClean="0"/>
              <a:t> tačku.</a:t>
            </a:r>
          </a:p>
          <a:p>
            <a:pPr algn="just"/>
            <a:r>
              <a:rPr lang="sr-Latn-RS" sz="3000" dirty="0" smtClean="0"/>
              <a:t>Uzmimo za primer prostorni </a:t>
            </a:r>
            <a:r>
              <a:rPr lang="sr-Latn-RS" sz="3000" dirty="0" err="1" smtClean="0"/>
              <a:t>siste</a:t>
            </a:r>
            <a:r>
              <a:rPr lang="sr-Latn-RS" sz="3000" dirty="0" smtClean="0"/>
              <a:t> od 3 sile i uočimo dve </a:t>
            </a:r>
            <a:r>
              <a:rPr lang="sr-Latn-RS" sz="3000" dirty="0" err="1" smtClean="0"/>
              <a:t>redukcione</a:t>
            </a:r>
            <a:r>
              <a:rPr lang="sr-Latn-RS" sz="3000" dirty="0" smtClean="0"/>
              <a:t> tačke: Tačku O i tačku O</a:t>
            </a:r>
            <a:r>
              <a:rPr lang="sr-Latn-RS" sz="3000" baseline="-25000" dirty="0" smtClean="0"/>
              <a:t>1</a:t>
            </a:r>
            <a:r>
              <a:rPr lang="sr-Latn-RS" sz="3000" dirty="0" smtClean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31100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71500"/>
            <a:ext cx="3210791" cy="342900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44008" y="548680"/>
            <a:ext cx="381642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Radijus vektor položaja </a:t>
            </a:r>
            <a:r>
              <a:rPr lang="sr-Latn-RS" sz="2400" dirty="0" err="1" smtClean="0"/>
              <a:t>redukcione</a:t>
            </a:r>
            <a:r>
              <a:rPr lang="sr-Latn-RS" sz="2400" dirty="0" smtClean="0"/>
              <a:t> tačke O u odnosu na </a:t>
            </a:r>
            <a:r>
              <a:rPr lang="sr-Latn-RS" sz="2400" dirty="0" err="1" smtClean="0"/>
              <a:t>redukcionu</a:t>
            </a:r>
            <a:r>
              <a:rPr lang="sr-Latn-RS" sz="2400" dirty="0" smtClean="0"/>
              <a:t> tačku O</a:t>
            </a:r>
            <a:r>
              <a:rPr lang="sr-Latn-RS" sz="2400" baseline="-25000" dirty="0" smtClean="0"/>
              <a:t>1</a:t>
            </a:r>
            <a:r>
              <a:rPr lang="sr-Latn-RS" sz="2400" dirty="0" smtClean="0"/>
              <a:t> je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4005064"/>
            <a:ext cx="3354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Uz zavisnosti glavnog momenta od izbora </a:t>
            </a:r>
            <a:r>
              <a:rPr lang="sr-Latn-RS" sz="2400" i="1" dirty="0" err="1" smtClean="0"/>
              <a:t>redukcione</a:t>
            </a:r>
            <a:r>
              <a:rPr lang="sr-Latn-RS" sz="2400" i="1" dirty="0" smtClean="0"/>
              <a:t> tačke </a:t>
            </a:r>
            <a:endParaRPr lang="en-US" sz="2400" i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992296"/>
              </p:ext>
            </p:extLst>
          </p:nvPr>
        </p:nvGraphicFramePr>
        <p:xfrm>
          <a:off x="8028384" y="1495009"/>
          <a:ext cx="584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72" name="Equation" r:id="rId4" imgW="291960" imgH="253800" progId="Equation.DSMT4">
                  <p:embed/>
                </p:oleObj>
              </mc:Choice>
              <mc:Fallback>
                <p:oleObj name="Equation" r:id="rId4" imgW="291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1495009"/>
                        <a:ext cx="5842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44008" y="2348880"/>
            <a:ext cx="3816424" cy="193899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Veze između radijus vektora položaja napadnih tačaka sila u odnosu na O</a:t>
            </a:r>
            <a:r>
              <a:rPr lang="sr-Latn-RS" sz="2400" baseline="-25000" dirty="0" smtClean="0"/>
              <a:t>1</a:t>
            </a:r>
            <a:r>
              <a:rPr lang="sr-Latn-RS" sz="2400" dirty="0" smtClean="0"/>
              <a:t> i radijus vektora položaja u odnosu na O imaju oblik: 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459749"/>
              </p:ext>
            </p:extLst>
          </p:nvPr>
        </p:nvGraphicFramePr>
        <p:xfrm>
          <a:off x="4644008" y="4437112"/>
          <a:ext cx="1803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73" name="Equation" r:id="rId6" imgW="901440" imgH="482400" progId="Equation.DSMT4">
                  <p:embed/>
                </p:oleObj>
              </mc:Choice>
              <mc:Fallback>
                <p:oleObj name="Equation" r:id="rId6" imgW="901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4437112"/>
                        <a:ext cx="18034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0662"/>
              </p:ext>
            </p:extLst>
          </p:nvPr>
        </p:nvGraphicFramePr>
        <p:xfrm>
          <a:off x="6974656" y="3996099"/>
          <a:ext cx="17018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74" name="Equation" r:id="rId8" imgW="850680" imgH="825480" progId="Equation.DSMT4">
                  <p:embed/>
                </p:oleObj>
              </mc:Choice>
              <mc:Fallback>
                <p:oleObj name="Equation" r:id="rId8" imgW="850680" imgH="825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4656" y="3996099"/>
                        <a:ext cx="1701800" cy="165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861861"/>
              </p:ext>
            </p:extLst>
          </p:nvPr>
        </p:nvGraphicFramePr>
        <p:xfrm>
          <a:off x="6495256" y="4725144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75"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5256" y="4725144"/>
                        <a:ext cx="381000" cy="304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877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32" y="715516"/>
            <a:ext cx="3210791" cy="342900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658256"/>
              </p:ext>
            </p:extLst>
          </p:nvPr>
        </p:nvGraphicFramePr>
        <p:xfrm>
          <a:off x="4993208" y="2132856"/>
          <a:ext cx="3251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18" name="Equation" r:id="rId4" imgW="1625400" imgH="431640" progId="Equation.DSMT4">
                  <p:embed/>
                </p:oleObj>
              </mc:Choice>
              <mc:Fallback>
                <p:oleObj name="Equation" r:id="rId4" imgW="1625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3208" y="2132856"/>
                        <a:ext cx="3251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93208" y="692696"/>
            <a:ext cx="2664296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Glavni moment za </a:t>
            </a:r>
            <a:r>
              <a:rPr lang="sr-Latn-RS" sz="2400" dirty="0" err="1" smtClean="0"/>
              <a:t>redukcionu</a:t>
            </a:r>
            <a:r>
              <a:rPr lang="sr-Latn-RS" sz="2400" dirty="0" smtClean="0"/>
              <a:t> tačku O iznosi: </a:t>
            </a:r>
            <a:endParaRPr lang="en-US" sz="2400" dirty="0"/>
          </a:p>
        </p:txBody>
      </p:sp>
      <p:cxnSp>
        <p:nvCxnSpPr>
          <p:cNvPr id="9" name="Elbow Connector 8"/>
          <p:cNvCxnSpPr>
            <a:stCxn id="8" idx="3"/>
            <a:endCxn id="6" idx="3"/>
          </p:cNvCxnSpPr>
          <p:nvPr/>
        </p:nvCxnSpPr>
        <p:spPr>
          <a:xfrm>
            <a:off x="7657504" y="1292861"/>
            <a:ext cx="586904" cy="1271795"/>
          </a:xfrm>
          <a:prstGeom prst="bentConnector3">
            <a:avLst>
              <a:gd name="adj1" fmla="val 13895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08832" y="4293096"/>
            <a:ext cx="4248472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Glavni moment za </a:t>
            </a:r>
            <a:r>
              <a:rPr lang="sr-Latn-RS" sz="2400" dirty="0" err="1" smtClean="0"/>
              <a:t>redukcionu</a:t>
            </a:r>
            <a:r>
              <a:rPr lang="sr-Latn-RS" sz="2400" dirty="0" smtClean="0"/>
              <a:t> tačku O</a:t>
            </a:r>
            <a:r>
              <a:rPr lang="sr-Latn-RS" sz="2400" baseline="-25000" dirty="0" smtClean="0"/>
              <a:t>1</a:t>
            </a:r>
            <a:r>
              <a:rPr lang="sr-Latn-RS" sz="2400" dirty="0" smtClean="0"/>
              <a:t> iznosi: 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305963"/>
              </p:ext>
            </p:extLst>
          </p:nvPr>
        </p:nvGraphicFramePr>
        <p:xfrm>
          <a:off x="4201120" y="4869656"/>
          <a:ext cx="3429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19" name="Equation" r:id="rId6" imgW="1714320" imgH="431640" progId="Equation.DSMT4">
                  <p:embed/>
                </p:oleObj>
              </mc:Choice>
              <mc:Fallback>
                <p:oleObj name="Equation" r:id="rId6" imgW="1714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1120" y="4869656"/>
                        <a:ext cx="3429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462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458343"/>
              </p:ext>
            </p:extLst>
          </p:nvPr>
        </p:nvGraphicFramePr>
        <p:xfrm>
          <a:off x="5076056" y="2205360"/>
          <a:ext cx="2260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434" name="Equation" r:id="rId3" imgW="1130040" imgH="431640" progId="Equation.DSMT4">
                  <p:embed/>
                </p:oleObj>
              </mc:Choice>
              <mc:Fallback>
                <p:oleObj name="Equation" r:id="rId3" imgW="1130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205360"/>
                        <a:ext cx="2260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>
            <a:off x="6516232" y="1872269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594691"/>
              </p:ext>
            </p:extLst>
          </p:nvPr>
        </p:nvGraphicFramePr>
        <p:xfrm>
          <a:off x="5508104" y="735608"/>
          <a:ext cx="1803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435" name="Equation" r:id="rId5" imgW="901440" imgH="482400" progId="Equation.DSMT4">
                  <p:embed/>
                </p:oleObj>
              </mc:Choice>
              <mc:Fallback>
                <p:oleObj name="Equation" r:id="rId5" imgW="901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735608"/>
                        <a:ext cx="18034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745160"/>
              </p:ext>
            </p:extLst>
          </p:nvPr>
        </p:nvGraphicFramePr>
        <p:xfrm>
          <a:off x="5051425" y="3644900"/>
          <a:ext cx="3175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436" name="Equation" r:id="rId7" imgW="1587240" imgH="431640" progId="Equation.DSMT4">
                  <p:embed/>
                </p:oleObj>
              </mc:Choice>
              <mc:Fallback>
                <p:oleObj name="Equation" r:id="rId7" imgW="1587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3644900"/>
                        <a:ext cx="3175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32" y="715516"/>
            <a:ext cx="3210791" cy="342900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081163"/>
              </p:ext>
            </p:extLst>
          </p:nvPr>
        </p:nvGraphicFramePr>
        <p:xfrm>
          <a:off x="5652120" y="316661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437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16661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39439"/>
              </p:ext>
            </p:extLst>
          </p:nvPr>
        </p:nvGraphicFramePr>
        <p:xfrm>
          <a:off x="3995936" y="5085680"/>
          <a:ext cx="3987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438" name="Equation" r:id="rId12" imgW="1993680" imgH="431640" progId="Equation.DSMT4">
                  <p:embed/>
                </p:oleObj>
              </mc:Choice>
              <mc:Fallback>
                <p:oleObj name="Equation" r:id="rId12" imgW="1993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5085680"/>
                        <a:ext cx="39878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609029"/>
              </p:ext>
            </p:extLst>
          </p:nvPr>
        </p:nvGraphicFramePr>
        <p:xfrm>
          <a:off x="5580112" y="460677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439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460677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286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55030"/>
            <a:ext cx="3210791" cy="342900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845226"/>
              </p:ext>
            </p:extLst>
          </p:nvPr>
        </p:nvGraphicFramePr>
        <p:xfrm>
          <a:off x="1403648" y="5042568"/>
          <a:ext cx="3189888" cy="690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20" name="Equation" r:id="rId4" imgW="1993680" imgH="431640" progId="Equation.DSMT4">
                  <p:embed/>
                </p:oleObj>
              </mc:Choice>
              <mc:Fallback>
                <p:oleObj name="Equation" r:id="rId4" imgW="1993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5042568"/>
                        <a:ext cx="3189888" cy="6906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84129"/>
              </p:ext>
            </p:extLst>
          </p:nvPr>
        </p:nvGraphicFramePr>
        <p:xfrm>
          <a:off x="1403648" y="4135912"/>
          <a:ext cx="1665792" cy="690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21" name="Equation" r:id="rId6" imgW="1041120" imgH="431640" progId="Equation.DSMT4">
                  <p:embed/>
                </p:oleObj>
              </mc:Choice>
              <mc:Fallback>
                <p:oleObj name="Equation" r:id="rId6" imgW="1041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135912"/>
                        <a:ext cx="1665792" cy="6906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3236771" y="4918134"/>
            <a:ext cx="1512168" cy="959138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Elbow Connector 19"/>
          <p:cNvCxnSpPr>
            <a:stCxn id="23" idx="3"/>
            <a:endCxn id="26" idx="3"/>
          </p:cNvCxnSpPr>
          <p:nvPr/>
        </p:nvCxnSpPr>
        <p:spPr>
          <a:xfrm flipH="1">
            <a:off x="8172400" y="1745829"/>
            <a:ext cx="72008" cy="2574367"/>
          </a:xfrm>
          <a:prstGeom prst="bentConnector3">
            <a:avLst>
              <a:gd name="adj1" fmla="val -317465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6494"/>
              </p:ext>
            </p:extLst>
          </p:nvPr>
        </p:nvGraphicFramePr>
        <p:xfrm>
          <a:off x="5292080" y="5561344"/>
          <a:ext cx="2397312" cy="690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22" name="Equation" r:id="rId8" imgW="1498320" imgH="431640" progId="Equation.DSMT4">
                  <p:embed/>
                </p:oleObj>
              </mc:Choice>
              <mc:Fallback>
                <p:oleObj name="Equation" r:id="rId8" imgW="1498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5561344"/>
                        <a:ext cx="2397312" cy="6906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Elbow Connector 20"/>
          <p:cNvCxnSpPr>
            <a:stCxn id="4" idx="0"/>
            <a:endCxn id="23" idx="0"/>
          </p:cNvCxnSpPr>
          <p:nvPr/>
        </p:nvCxnSpPr>
        <p:spPr>
          <a:xfrm rot="5400000" flipH="1" flipV="1">
            <a:off x="4894167" y="-1330093"/>
            <a:ext cx="12700" cy="3770246"/>
          </a:xfrm>
          <a:prstGeom prst="bentConnector3">
            <a:avLst>
              <a:gd name="adj1" fmla="val 1800000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71" y="555030"/>
            <a:ext cx="2930237" cy="238159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84" y="3170338"/>
            <a:ext cx="2871216" cy="229971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cxnSp>
        <p:nvCxnSpPr>
          <p:cNvPr id="30" name="Elbow Connector 29"/>
          <p:cNvCxnSpPr>
            <a:stCxn id="9" idx="3"/>
            <a:endCxn id="8" idx="1"/>
          </p:cNvCxnSpPr>
          <p:nvPr/>
        </p:nvCxnSpPr>
        <p:spPr>
          <a:xfrm>
            <a:off x="4748939" y="5397703"/>
            <a:ext cx="543141" cy="508953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17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765128"/>
              </p:ext>
            </p:extLst>
          </p:nvPr>
        </p:nvGraphicFramePr>
        <p:xfrm>
          <a:off x="1331640" y="2061344"/>
          <a:ext cx="3987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34" name="Equation" r:id="rId3" imgW="1993900" imgH="431800" progId="Equation.DSMT4">
                  <p:embed/>
                </p:oleObj>
              </mc:Choice>
              <mc:Fallback>
                <p:oleObj name="Equation" r:id="rId3" imgW="1993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061344"/>
                        <a:ext cx="39878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608595"/>
              </p:ext>
            </p:extLst>
          </p:nvPr>
        </p:nvGraphicFramePr>
        <p:xfrm>
          <a:off x="3851920" y="620720"/>
          <a:ext cx="299664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35" name="Equation" r:id="rId5" imgW="1498320" imgH="431640" progId="Equation.DSMT4">
                  <p:embed/>
                </p:oleObj>
              </mc:Choice>
              <mc:Fallback>
                <p:oleObj name="Equation" r:id="rId5" imgW="1498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620720"/>
                        <a:ext cx="2996640" cy="8632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970378"/>
              </p:ext>
            </p:extLst>
          </p:nvPr>
        </p:nvGraphicFramePr>
        <p:xfrm>
          <a:off x="1475656" y="620720"/>
          <a:ext cx="208224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36" name="Equation" r:id="rId7" imgW="1041120" imgH="431640" progId="Equation.DSMT4">
                  <p:embed/>
                </p:oleObj>
              </mc:Choice>
              <mc:Fallback>
                <p:oleObj name="Equation" r:id="rId7" imgW="1041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620720"/>
                        <a:ext cx="2082240" cy="8632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>
            <a:off x="2699808" y="1700824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4500008" y="1700824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450786"/>
              </p:ext>
            </p:extLst>
          </p:nvPr>
        </p:nvGraphicFramePr>
        <p:xfrm>
          <a:off x="1375952" y="3471664"/>
          <a:ext cx="2590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37" name="Equation" r:id="rId9" imgW="1295280" imgH="266400" progId="Equation.DSMT4">
                  <p:embed/>
                </p:oleObj>
              </mc:Choice>
              <mc:Fallback>
                <p:oleObj name="Equation" r:id="rId9" imgW="1295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952" y="3471664"/>
                        <a:ext cx="2590800" cy="533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830982"/>
              </p:ext>
            </p:extLst>
          </p:nvPr>
        </p:nvGraphicFramePr>
        <p:xfrm>
          <a:off x="1880008" y="3022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38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0008" y="3022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39952" y="3501008"/>
            <a:ext cx="4608512" cy="267765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ZAKLJUČAK: </a:t>
            </a:r>
            <a:r>
              <a:rPr lang="sr-Latn-RS" sz="2400" i="1" dirty="0" smtClean="0">
                <a:solidFill>
                  <a:srgbClr val="C00000"/>
                </a:solidFill>
              </a:rPr>
              <a:t>Glavni moment za novu </a:t>
            </a:r>
            <a:r>
              <a:rPr lang="sr-Latn-RS" sz="2400" i="1" dirty="0" err="1" smtClean="0">
                <a:solidFill>
                  <a:srgbClr val="C00000"/>
                </a:solidFill>
              </a:rPr>
              <a:t>redukcionu</a:t>
            </a:r>
            <a:r>
              <a:rPr lang="sr-Latn-RS" sz="2400" i="1" dirty="0" smtClean="0">
                <a:solidFill>
                  <a:srgbClr val="C00000"/>
                </a:solidFill>
              </a:rPr>
              <a:t> tačku O</a:t>
            </a:r>
            <a:r>
              <a:rPr lang="sr-Latn-RS" sz="2400" i="1" baseline="-25000" dirty="0" smtClean="0">
                <a:solidFill>
                  <a:srgbClr val="C00000"/>
                </a:solidFill>
              </a:rPr>
              <a:t>1</a:t>
            </a:r>
            <a:r>
              <a:rPr lang="sr-Latn-RS" sz="2400" i="1" dirty="0" smtClean="0">
                <a:solidFill>
                  <a:srgbClr val="C00000"/>
                </a:solidFill>
              </a:rPr>
              <a:t> </a:t>
            </a:r>
            <a:r>
              <a:rPr lang="sr-Latn-RS" sz="2400" dirty="0" smtClean="0"/>
              <a:t>jednak je vektorskom zbiru </a:t>
            </a:r>
            <a:r>
              <a:rPr lang="sr-Latn-RS" sz="2400" dirty="0" smtClean="0">
                <a:solidFill>
                  <a:srgbClr val="0070C0"/>
                </a:solidFill>
              </a:rPr>
              <a:t>glavnog momenta za staru </a:t>
            </a:r>
            <a:r>
              <a:rPr lang="sr-Latn-RS" sz="2400" dirty="0" err="1" smtClean="0">
                <a:solidFill>
                  <a:srgbClr val="0070C0"/>
                </a:solidFill>
              </a:rPr>
              <a:t>redukcionu</a:t>
            </a:r>
            <a:r>
              <a:rPr lang="sr-Latn-RS" sz="2400" dirty="0" smtClean="0">
                <a:solidFill>
                  <a:srgbClr val="0070C0"/>
                </a:solidFill>
              </a:rPr>
              <a:t> tačku O </a:t>
            </a:r>
            <a:r>
              <a:rPr lang="sr-Latn-RS" sz="2400" dirty="0" smtClean="0"/>
              <a:t>i momenta glavnog vektora sa O napadnom tačkom, </a:t>
            </a:r>
            <a:r>
              <a:rPr lang="sr-Latn-RS" sz="2400" i="1" dirty="0" smtClean="0"/>
              <a:t>za</a:t>
            </a:r>
            <a:r>
              <a:rPr lang="en-US" sz="2400" i="1" dirty="0" smtClean="0"/>
              <a:t> </a:t>
            </a:r>
            <a:r>
              <a:rPr lang="sr-Latn-RS" sz="2400" i="1" dirty="0" smtClean="0"/>
              <a:t>momentnu tačku O</a:t>
            </a:r>
            <a:r>
              <a:rPr lang="sr-Latn-RS" sz="2400" i="1" baseline="-25000" dirty="0" smtClean="0"/>
              <a:t>1</a:t>
            </a:r>
            <a:r>
              <a:rPr lang="sr-Latn-RS" sz="2400" dirty="0" smtClean="0"/>
              <a:t>. </a:t>
            </a:r>
            <a:endParaRPr lang="en-US" sz="2400" dirty="0"/>
          </a:p>
        </p:txBody>
      </p:sp>
      <p:cxnSp>
        <p:nvCxnSpPr>
          <p:cNvPr id="12" name="Elbow Connector 11"/>
          <p:cNvCxnSpPr>
            <a:stCxn id="11" idx="1"/>
            <a:endCxn id="9" idx="2"/>
          </p:cNvCxnSpPr>
          <p:nvPr/>
        </p:nvCxnSpPr>
        <p:spPr>
          <a:xfrm rot="10800000">
            <a:off x="2671352" y="4005064"/>
            <a:ext cx="1468600" cy="834772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90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Redukcija (svođenje) proizvoljnog prostornog sistema sila na datu tačku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sz="3000" dirty="0" smtClean="0"/>
              <a:t>Redukciju proizvoljnog </a:t>
            </a:r>
            <a:r>
              <a:rPr lang="sr-Latn-RS" sz="3000" dirty="0" err="1" smtClean="0"/>
              <a:t>ravanskog</a:t>
            </a:r>
            <a:r>
              <a:rPr lang="sr-Latn-RS" sz="3000" dirty="0" smtClean="0"/>
              <a:t> sistema sila na tačku, obradili smo ranije.</a:t>
            </a:r>
          </a:p>
          <a:p>
            <a:pPr algn="just"/>
            <a:r>
              <a:rPr lang="sr-Latn-RS" sz="3000" dirty="0" smtClean="0"/>
              <a:t>Sada ćemo obraditi redukciju proizvoljnog prostornog sistema sila.</a:t>
            </a:r>
          </a:p>
          <a:p>
            <a:pPr algn="just"/>
            <a:r>
              <a:rPr lang="sr-Latn-RS" sz="3000" dirty="0" smtClean="0"/>
              <a:t>Sličnost sa redukcijom proizvoljnog </a:t>
            </a:r>
            <a:r>
              <a:rPr lang="sr-Latn-RS" sz="3000" dirty="0" err="1" smtClean="0"/>
              <a:t>ravanskog</a:t>
            </a:r>
            <a:r>
              <a:rPr lang="sr-Latn-RS" sz="3000" dirty="0" smtClean="0"/>
              <a:t> sistema sila na datu tačku, postoji.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43151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Svođenje prostornog sistema sila na prostiji oblik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sz="3000" dirty="0" smtClean="0"/>
              <a:t>Posle redukcije proizvoljnog prostornog sistema sila na datu tačku dobijamo da je </a:t>
            </a:r>
            <a:r>
              <a:rPr lang="sr-Latn-RS" sz="3000" b="1" dirty="0" smtClean="0"/>
              <a:t>taj sistem ekvivalentan</a:t>
            </a:r>
            <a:r>
              <a:rPr lang="sr-Latn-RS" sz="3000" dirty="0" smtClean="0"/>
              <a:t> </a:t>
            </a:r>
            <a:r>
              <a:rPr lang="sr-Latn-RS" sz="3000" i="1" dirty="0" smtClean="0">
                <a:solidFill>
                  <a:srgbClr val="0070C0"/>
                </a:solidFill>
              </a:rPr>
              <a:t>glavnom vektoru F</a:t>
            </a:r>
            <a:r>
              <a:rPr lang="sr-Latn-RS" sz="3000" i="1" baseline="-25000" dirty="0" smtClean="0">
                <a:solidFill>
                  <a:srgbClr val="0070C0"/>
                </a:solidFill>
              </a:rPr>
              <a:t>R</a:t>
            </a:r>
            <a:r>
              <a:rPr lang="sr-Latn-RS" sz="3000" i="1" dirty="0" smtClean="0">
                <a:solidFill>
                  <a:srgbClr val="0070C0"/>
                </a:solidFill>
              </a:rPr>
              <a:t> </a:t>
            </a:r>
            <a:r>
              <a:rPr lang="sr-Latn-RS" sz="3000" dirty="0" smtClean="0"/>
              <a:t>i spregu sila kojem je moment jednak </a:t>
            </a:r>
            <a:r>
              <a:rPr lang="sr-Latn-RS" sz="3000" i="1" dirty="0" smtClean="0">
                <a:solidFill>
                  <a:srgbClr val="FF0000"/>
                </a:solidFill>
              </a:rPr>
              <a:t>glavnom momentu M</a:t>
            </a:r>
            <a:r>
              <a:rPr lang="sr-Latn-RS" sz="3000" i="1" baseline="-25000" dirty="0" smtClean="0">
                <a:solidFill>
                  <a:srgbClr val="FF0000"/>
                </a:solidFill>
              </a:rPr>
              <a:t>0</a:t>
            </a:r>
            <a:r>
              <a:rPr lang="sr-Latn-RS" sz="3000" dirty="0" smtClean="0"/>
              <a:t>.</a:t>
            </a:r>
          </a:p>
          <a:p>
            <a:pPr algn="just"/>
            <a:r>
              <a:rPr lang="sr-Latn-RS" sz="3000" dirty="0" smtClean="0"/>
              <a:t>Pri redukciji na datu tačku O, možemo sresti razne slučajeve.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97556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475656" y="742052"/>
            <a:ext cx="172819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Slučaj 1:</a:t>
            </a:r>
            <a:endParaRPr lang="en-U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682761"/>
              </p:ext>
            </p:extLst>
          </p:nvPr>
        </p:nvGraphicFramePr>
        <p:xfrm>
          <a:off x="2771800" y="950188"/>
          <a:ext cx="965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08" name="Equation" r:id="rId3" imgW="482400" imgH="507960" progId="Equation.DSMT4">
                  <p:embed/>
                </p:oleObj>
              </mc:Choice>
              <mc:Fallback>
                <p:oleObj name="Equation" r:id="rId3" imgW="482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950188"/>
                        <a:ext cx="9652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39952" y="1135191"/>
            <a:ext cx="453650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Kruto telo se nalazi u stanju mirovanja (u ravnoteži je) !</a:t>
            </a:r>
            <a:endParaRPr lang="en-US" sz="2400" dirty="0"/>
          </a:p>
        </p:txBody>
      </p:sp>
      <p:cxnSp>
        <p:nvCxnSpPr>
          <p:cNvPr id="7" name="Elbow Connector 6"/>
          <p:cNvCxnSpPr>
            <a:stCxn id="6" idx="0"/>
            <a:endCxn id="4" idx="3"/>
          </p:cNvCxnSpPr>
          <p:nvPr/>
        </p:nvCxnSpPr>
        <p:spPr>
          <a:xfrm rot="16200000" flipH="1" flipV="1">
            <a:off x="4911103" y="-38913"/>
            <a:ext cx="322997" cy="2671204"/>
          </a:xfrm>
          <a:prstGeom prst="bentConnector4">
            <a:avLst>
              <a:gd name="adj1" fmla="val -70775"/>
              <a:gd name="adj2" fmla="val 92457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75656" y="2182212"/>
            <a:ext cx="172819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Slučaj 2:</a:t>
            </a:r>
            <a:endParaRPr lang="en-US" sz="2400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428379"/>
              </p:ext>
            </p:extLst>
          </p:nvPr>
        </p:nvGraphicFramePr>
        <p:xfrm>
          <a:off x="2771800" y="2390348"/>
          <a:ext cx="965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09" name="Equation" r:id="rId5" imgW="482400" imgH="507960" progId="Equation.DSMT4">
                  <p:embed/>
                </p:oleObj>
              </mc:Choice>
              <mc:Fallback>
                <p:oleObj name="Equation" r:id="rId5" imgW="482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390348"/>
                        <a:ext cx="9652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355976" y="2398236"/>
            <a:ext cx="4320480" cy="304698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Prostorni sistem se svodi </a:t>
            </a:r>
            <a:r>
              <a:rPr lang="sr-Latn-RS" sz="2400" i="1" dirty="0" smtClean="0">
                <a:solidFill>
                  <a:srgbClr val="FF0000"/>
                </a:solidFill>
              </a:rPr>
              <a:t>na</a:t>
            </a:r>
            <a:r>
              <a:rPr lang="sr-Latn-RS" sz="2400" i="1" dirty="0" smtClean="0"/>
              <a:t> </a:t>
            </a:r>
            <a:r>
              <a:rPr lang="sr-Latn-RS" sz="2400" i="1" dirty="0" smtClean="0">
                <a:solidFill>
                  <a:srgbClr val="FF0000"/>
                </a:solidFill>
              </a:rPr>
              <a:t>rezultantu R</a:t>
            </a:r>
            <a:r>
              <a:rPr lang="sr-Latn-RS" sz="2400" dirty="0" smtClean="0"/>
              <a:t> kojoj napadna linija prolazi kroz </a:t>
            </a:r>
            <a:r>
              <a:rPr lang="sr-Latn-RS" sz="2400" dirty="0" err="1" smtClean="0"/>
              <a:t>redukcionu</a:t>
            </a:r>
            <a:r>
              <a:rPr lang="sr-Latn-RS" sz="2400" dirty="0" smtClean="0"/>
              <a:t> tačku !</a:t>
            </a:r>
          </a:p>
          <a:p>
            <a:pPr algn="just"/>
            <a:r>
              <a:rPr lang="sr-Latn-RS" sz="2400" dirty="0" smtClean="0"/>
              <a:t>(</a:t>
            </a:r>
            <a:r>
              <a:rPr lang="sr-Latn-RS" sz="2400" dirty="0" smtClean="0">
                <a:solidFill>
                  <a:srgbClr val="0070C0"/>
                </a:solidFill>
              </a:rPr>
              <a:t>U Dekartovom pravouglom koordinatnom sistemu intenzitet, pravac i smer ove rezultante određuje se na isti način kao kod glavnog vektora</a:t>
            </a:r>
            <a:r>
              <a:rPr lang="sr-Latn-RS" sz="2400" dirty="0" smtClean="0"/>
              <a:t>).</a:t>
            </a:r>
            <a:endParaRPr lang="en-US" sz="2400" dirty="0"/>
          </a:p>
        </p:txBody>
      </p:sp>
      <p:cxnSp>
        <p:nvCxnSpPr>
          <p:cNvPr id="14" name="Elbow Connector 13"/>
          <p:cNvCxnSpPr>
            <a:stCxn id="13" idx="1"/>
            <a:endCxn id="12" idx="3"/>
          </p:cNvCxnSpPr>
          <p:nvPr/>
        </p:nvCxnSpPr>
        <p:spPr>
          <a:xfrm rot="10800000">
            <a:off x="3737000" y="2898348"/>
            <a:ext cx="618976" cy="1023382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30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03648" y="980728"/>
            <a:ext cx="172819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Slučaj 3:</a:t>
            </a:r>
            <a:endParaRPr lang="en-US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142644"/>
              </p:ext>
            </p:extLst>
          </p:nvPr>
        </p:nvGraphicFramePr>
        <p:xfrm>
          <a:off x="2886720" y="1188864"/>
          <a:ext cx="965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2" name="Equation" r:id="rId3" imgW="482400" imgH="507960" progId="Equation.DSMT4">
                  <p:embed/>
                </p:oleObj>
              </mc:Choice>
              <mc:Fallback>
                <p:oleObj name="Equation" r:id="rId3" imgW="482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720" y="1188864"/>
                        <a:ext cx="9652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67944" y="1004535"/>
            <a:ext cx="4464496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Prostorni sistem sila se </a:t>
            </a:r>
            <a:r>
              <a:rPr lang="sr-Latn-RS" sz="2400" i="1" dirty="0" smtClean="0">
                <a:solidFill>
                  <a:srgbClr val="FF0000"/>
                </a:solidFill>
              </a:rPr>
              <a:t>svodi na </a:t>
            </a:r>
            <a:r>
              <a:rPr lang="sr-Latn-RS" sz="2400" i="1" dirty="0" err="1" smtClean="0">
                <a:solidFill>
                  <a:srgbClr val="FF0000"/>
                </a:solidFill>
              </a:rPr>
              <a:t>spreg</a:t>
            </a:r>
            <a:r>
              <a:rPr lang="sr-Latn-RS" sz="2400" i="1" dirty="0" smtClean="0">
                <a:solidFill>
                  <a:srgbClr val="FF0000"/>
                </a:solidFill>
              </a:rPr>
              <a:t> sila </a:t>
            </a:r>
            <a:r>
              <a:rPr lang="sr-Latn-RS" sz="2400" dirty="0" smtClean="0"/>
              <a:t>kojem je </a:t>
            </a:r>
            <a:r>
              <a:rPr lang="sr-Latn-RS" sz="2400" b="1" dirty="0" smtClean="0"/>
              <a:t>moment jednak glavnom momentu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  <p:cxnSp>
        <p:nvCxnSpPr>
          <p:cNvPr id="7" name="Elbow Connector 6"/>
          <p:cNvCxnSpPr>
            <a:stCxn id="6" idx="0"/>
            <a:endCxn id="5" idx="0"/>
          </p:cNvCxnSpPr>
          <p:nvPr/>
        </p:nvCxnSpPr>
        <p:spPr>
          <a:xfrm rot="16200000" flipH="1" flipV="1">
            <a:off x="4742591" y="-368737"/>
            <a:ext cx="184329" cy="2930872"/>
          </a:xfrm>
          <a:prstGeom prst="bentConnector3">
            <a:avLst>
              <a:gd name="adj1" fmla="val -124017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10474" y="3256974"/>
            <a:ext cx="172819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Slučaj 4:</a:t>
            </a:r>
            <a:endParaRPr lang="en-US" sz="2400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428879"/>
              </p:ext>
            </p:extLst>
          </p:nvPr>
        </p:nvGraphicFramePr>
        <p:xfrm>
          <a:off x="2706618" y="3489176"/>
          <a:ext cx="1143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3" name="Equation" r:id="rId5" imgW="571320" imgH="761760" progId="Equation.DSMT4">
                  <p:embed/>
                </p:oleObj>
              </mc:Choice>
              <mc:Fallback>
                <p:oleObj name="Equation" r:id="rId5" imgW="5713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18" y="3489176"/>
                        <a:ext cx="1143000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90066"/>
            <a:ext cx="2297430" cy="202311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24" name="Elbow Connector 23"/>
          <p:cNvCxnSpPr>
            <a:stCxn id="8" idx="0"/>
            <a:endCxn id="12" idx="0"/>
          </p:cNvCxnSpPr>
          <p:nvPr/>
        </p:nvCxnSpPr>
        <p:spPr>
          <a:xfrm rot="16200000" flipH="1" flipV="1">
            <a:off x="4213858" y="2054326"/>
            <a:ext cx="499110" cy="2370589"/>
          </a:xfrm>
          <a:prstGeom prst="bentConnector3">
            <a:avLst>
              <a:gd name="adj1" fmla="val -45802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15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203848" y="2953504"/>
            <a:ext cx="3168352" cy="267765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Prostorni sistem sila se </a:t>
            </a:r>
            <a:r>
              <a:rPr lang="sr-Latn-RS" sz="2400" i="1" dirty="0" smtClean="0">
                <a:solidFill>
                  <a:srgbClr val="FF0000"/>
                </a:solidFill>
              </a:rPr>
              <a:t>svodi na rezultantu R  </a:t>
            </a:r>
            <a:r>
              <a:rPr lang="sr-Latn-RS" sz="2400" dirty="0" smtClean="0"/>
              <a:t>sa napadnom linijom koja prolazi kroz tačku A na udaljenosti </a:t>
            </a:r>
            <a:r>
              <a:rPr lang="sr-Latn-RS" sz="2400" i="1" dirty="0" smtClean="0">
                <a:solidFill>
                  <a:srgbClr val="0000FF"/>
                </a:solidFill>
              </a:rPr>
              <a:t>d</a:t>
            </a:r>
            <a:r>
              <a:rPr lang="sr-Latn-RS" sz="2400" dirty="0" smtClean="0"/>
              <a:t> od napadne linije glavnog vektora.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081" y="3194809"/>
            <a:ext cx="2296391" cy="2021031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  <p:cxnSp>
        <p:nvCxnSpPr>
          <p:cNvPr id="9" name="Elbow Connector 8"/>
          <p:cNvCxnSpPr>
            <a:stCxn id="7" idx="0"/>
            <a:endCxn id="11" idx="0"/>
          </p:cNvCxnSpPr>
          <p:nvPr/>
        </p:nvCxnSpPr>
        <p:spPr>
          <a:xfrm rot="16200000" flipV="1">
            <a:off x="3883209" y="-710157"/>
            <a:ext cx="2076" cy="2807783"/>
          </a:xfrm>
          <a:prstGeom prst="bentConnector3">
            <a:avLst>
              <a:gd name="adj1" fmla="val 1111156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961252"/>
              </p:ext>
            </p:extLst>
          </p:nvPr>
        </p:nvGraphicFramePr>
        <p:xfrm>
          <a:off x="6580359" y="699583"/>
          <a:ext cx="1498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01" name="Equation" r:id="rId4" imgW="749160" imgH="228600" progId="Equation.DSMT4">
                  <p:embed/>
                </p:oleObj>
              </mc:Choice>
              <mc:Fallback>
                <p:oleObj name="Equation" r:id="rId4" imgW="749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0359" y="699583"/>
                        <a:ext cx="1498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7"/>
            <a:ext cx="2297430" cy="202311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331640" y="2780928"/>
            <a:ext cx="792088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Za</a:t>
            </a:r>
            <a:endParaRPr lang="en-US" sz="2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759740"/>
              </p:ext>
            </p:extLst>
          </p:nvPr>
        </p:nvGraphicFramePr>
        <p:xfrm>
          <a:off x="1853735" y="2955032"/>
          <a:ext cx="1143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02" name="Equation" r:id="rId7" imgW="571320" imgH="761760" progId="Equation.DSMT4">
                  <p:embed/>
                </p:oleObj>
              </mc:Choice>
              <mc:Fallback>
                <p:oleObj name="Equation" r:id="rId7" imgW="5713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3735" y="2955032"/>
                        <a:ext cx="1143000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6" idx="0"/>
            <a:endCxn id="7" idx="3"/>
          </p:cNvCxnSpPr>
          <p:nvPr/>
        </p:nvCxnSpPr>
        <p:spPr>
          <a:xfrm rot="16200000" flipV="1">
            <a:off x="6309545" y="1832077"/>
            <a:ext cx="1489520" cy="1235944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793759"/>
              </p:ext>
            </p:extLst>
          </p:nvPr>
        </p:nvGraphicFramePr>
        <p:xfrm>
          <a:off x="6516216" y="5301704"/>
          <a:ext cx="1879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03" name="Equation" r:id="rId9" imgW="939600" imgH="431640" progId="Equation.DSMT4">
                  <p:embed/>
                </p:oleObj>
              </mc:Choice>
              <mc:Fallback>
                <p:oleObj name="Equation" r:id="rId9" imgW="939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5301704"/>
                        <a:ext cx="1879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42" y="694773"/>
            <a:ext cx="2296391" cy="2021031"/>
          </a:xfrm>
          <a:prstGeom prst="rect">
            <a:avLst/>
          </a:prstGeom>
          <a:ln>
            <a:solidFill>
              <a:srgbClr val="4B2203"/>
            </a:solidFill>
          </a:ln>
        </p:spPr>
      </p:pic>
    </p:spTree>
    <p:extLst>
      <p:ext uri="{BB962C8B-B14F-4D97-AF65-F5344CB8AC3E}">
        <p14:creationId xmlns:p14="http://schemas.microsoft.com/office/powerpoint/2010/main" val="290849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475656" y="620688"/>
            <a:ext cx="172819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Slučaj 5:</a:t>
            </a:r>
            <a:endParaRPr lang="en-US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870289"/>
              </p:ext>
            </p:extLst>
          </p:nvPr>
        </p:nvGraphicFramePr>
        <p:xfrm>
          <a:off x="2817813" y="896938"/>
          <a:ext cx="1092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35" name="Equation" r:id="rId3" imgW="545760" imgH="761760" progId="Equation.DSMT4">
                  <p:embed/>
                </p:oleObj>
              </mc:Choice>
              <mc:Fallback>
                <p:oleObj name="Equation" r:id="rId3" imgW="5457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3" y="896938"/>
                        <a:ext cx="1092200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11960" y="932527"/>
            <a:ext cx="2808312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Prostorni sistem sila </a:t>
            </a:r>
            <a:r>
              <a:rPr lang="en-US" sz="2400" dirty="0" err="1" smtClean="0"/>
              <a:t>svodi</a:t>
            </a:r>
            <a:r>
              <a:rPr lang="en-US" sz="2400" dirty="0" smtClean="0"/>
              <a:t> </a:t>
            </a:r>
            <a:r>
              <a:rPr lang="sr-Latn-RS" sz="2400" dirty="0" smtClean="0"/>
              <a:t>se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sr-Latn-RS" sz="2400" dirty="0" smtClean="0"/>
              <a:t> </a:t>
            </a:r>
            <a:r>
              <a:rPr lang="sr-Latn-RS" sz="2400" i="1" dirty="0" smtClean="0">
                <a:solidFill>
                  <a:srgbClr val="FF0000"/>
                </a:solidFill>
              </a:rPr>
              <a:t>dinamu (dinamički zavrtanj)</a:t>
            </a:r>
            <a:r>
              <a:rPr lang="sr-Latn-RS" sz="2400" i="1" dirty="0" smtClean="0"/>
              <a:t>.</a:t>
            </a:r>
            <a:endParaRPr lang="en-US" sz="2400" dirty="0"/>
          </a:p>
        </p:txBody>
      </p:sp>
      <p:cxnSp>
        <p:nvCxnSpPr>
          <p:cNvPr id="8" name="Elbow Connector 7"/>
          <p:cNvCxnSpPr>
            <a:stCxn id="7" idx="0"/>
            <a:endCxn id="6" idx="0"/>
          </p:cNvCxnSpPr>
          <p:nvPr/>
        </p:nvCxnSpPr>
        <p:spPr>
          <a:xfrm rot="16200000" flipV="1">
            <a:off x="4472493" y="-211096"/>
            <a:ext cx="35639" cy="2251608"/>
          </a:xfrm>
          <a:prstGeom prst="bentConnector3">
            <a:avLst>
              <a:gd name="adj1" fmla="val 741432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4" idx="1"/>
            <a:endCxn id="6" idx="1"/>
          </p:cNvCxnSpPr>
          <p:nvPr/>
        </p:nvCxnSpPr>
        <p:spPr>
          <a:xfrm rot="10800000">
            <a:off x="2817813" y="1658938"/>
            <a:ext cx="34394" cy="2132786"/>
          </a:xfrm>
          <a:prstGeom prst="bentConnector3">
            <a:avLst>
              <a:gd name="adj1" fmla="val 76465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64088" y="3074184"/>
            <a:ext cx="3240360" cy="193899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Napadna linija glavnog vektora u ovom slučaju zove se </a:t>
            </a:r>
            <a:r>
              <a:rPr lang="sr-Latn-RS" sz="2400" i="1" dirty="0" smtClean="0">
                <a:solidFill>
                  <a:srgbClr val="0070C0"/>
                </a:solidFill>
              </a:rPr>
              <a:t>osa </a:t>
            </a:r>
            <a:r>
              <a:rPr lang="sr-Latn-RS" sz="2400" i="1" dirty="0" err="1" smtClean="0">
                <a:solidFill>
                  <a:srgbClr val="0070C0"/>
                </a:solidFill>
              </a:rPr>
              <a:t>diname</a:t>
            </a:r>
            <a:r>
              <a:rPr lang="sr-Latn-RS" sz="2400" i="1" dirty="0" smtClean="0">
                <a:solidFill>
                  <a:srgbClr val="0070C0"/>
                </a:solidFill>
              </a:rPr>
              <a:t> </a:t>
            </a:r>
            <a:r>
              <a:rPr lang="sr-Latn-RS" sz="2400" dirty="0" smtClean="0"/>
              <a:t>ili </a:t>
            </a:r>
            <a:r>
              <a:rPr lang="sr-Latn-RS" sz="2400" i="1" dirty="0" smtClean="0">
                <a:solidFill>
                  <a:srgbClr val="0070C0"/>
                </a:solidFill>
              </a:rPr>
              <a:t>centralna osa sistema sila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207" y="2564904"/>
            <a:ext cx="2297430" cy="245364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14" name="Elbow Connector 13"/>
          <p:cNvCxnSpPr>
            <a:stCxn id="26" idx="2"/>
            <a:endCxn id="4" idx="2"/>
          </p:cNvCxnSpPr>
          <p:nvPr/>
        </p:nvCxnSpPr>
        <p:spPr>
          <a:xfrm rot="5400000">
            <a:off x="5489911" y="3524187"/>
            <a:ext cx="5368" cy="2983346"/>
          </a:xfrm>
          <a:prstGeom prst="bentConnector3">
            <a:avLst>
              <a:gd name="adj1" fmla="val 4358569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03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20688"/>
            <a:ext cx="2756916" cy="294436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47664" y="2911584"/>
            <a:ext cx="7128792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NAPOMENE:</a:t>
            </a:r>
          </a:p>
          <a:p>
            <a:pPr algn="just"/>
            <a:endParaRPr lang="sr-Latn-RS" sz="2400" b="1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sr-Latn-RS" sz="2400" dirty="0" smtClean="0"/>
              <a:t>Dalje uprošćavanje </a:t>
            </a:r>
            <a:r>
              <a:rPr lang="sr-Latn-RS" sz="2400" dirty="0" err="1" smtClean="0"/>
              <a:t>diname</a:t>
            </a:r>
            <a:r>
              <a:rPr lang="sr-Latn-RS" sz="2400" dirty="0" smtClean="0"/>
              <a:t> nije moguće.</a:t>
            </a:r>
          </a:p>
          <a:p>
            <a:pPr marL="457200" indent="-457200" algn="just">
              <a:buFont typeface="+mj-lt"/>
              <a:buAutoNum type="arabicPeriod"/>
            </a:pPr>
            <a:endParaRPr lang="sr-Latn-RS" sz="2400" dirty="0"/>
          </a:p>
          <a:p>
            <a:pPr marL="457200" indent="-457200" algn="just">
              <a:buFont typeface="+mj-lt"/>
              <a:buAutoNum type="arabicPeriod"/>
            </a:pPr>
            <a:r>
              <a:rPr lang="sr-Latn-RS" sz="2400" dirty="0" smtClean="0"/>
              <a:t>Telo izloženo delovanju </a:t>
            </a:r>
            <a:r>
              <a:rPr lang="sr-Latn-RS" sz="2400" dirty="0" err="1" smtClean="0"/>
              <a:t>diname</a:t>
            </a:r>
            <a:r>
              <a:rPr lang="sr-Latn-RS" sz="2400" dirty="0" smtClean="0"/>
              <a:t> </a:t>
            </a:r>
            <a:r>
              <a:rPr lang="sr-Latn-RS" sz="2400" i="1" dirty="0" smtClean="0"/>
              <a:t>vrši zavojno kretanje</a:t>
            </a:r>
            <a:r>
              <a:rPr lang="sr-Latn-RS" sz="2400" dirty="0" smtClean="0"/>
              <a:t> (istovremeno se </a:t>
            </a:r>
            <a:r>
              <a:rPr lang="sr-Latn-RS" sz="2400" dirty="0" err="1" smtClean="0"/>
              <a:t>translatorno</a:t>
            </a:r>
            <a:r>
              <a:rPr lang="sr-Latn-RS" sz="2400" dirty="0" smtClean="0"/>
              <a:t> pomera i obrće oko ose </a:t>
            </a:r>
            <a:r>
              <a:rPr lang="sr-Latn-RS" sz="2400" dirty="0" err="1" smtClean="0"/>
              <a:t>diname</a:t>
            </a:r>
            <a:r>
              <a:rPr lang="sr-Latn-RS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276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2051720" y="620688"/>
            <a:ext cx="172819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Slučaj 6:</a:t>
            </a:r>
            <a:endParaRPr lang="en-US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783648"/>
              </p:ext>
            </p:extLst>
          </p:nvPr>
        </p:nvGraphicFramePr>
        <p:xfrm>
          <a:off x="3336280" y="846138"/>
          <a:ext cx="1955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49" name="Equation" r:id="rId3" imgW="977760" imgH="812520" progId="Equation.DSMT4">
                  <p:embed/>
                </p:oleObj>
              </mc:Choice>
              <mc:Fallback>
                <p:oleObj name="Equation" r:id="rId3" imgW="97776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280" y="846138"/>
                        <a:ext cx="19558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30" y="836712"/>
            <a:ext cx="2297430" cy="229362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9" name="Elbow Connector 8"/>
          <p:cNvCxnSpPr>
            <a:stCxn id="6" idx="0"/>
            <a:endCxn id="5" idx="0"/>
          </p:cNvCxnSpPr>
          <p:nvPr/>
        </p:nvCxnSpPr>
        <p:spPr>
          <a:xfrm rot="16200000" flipH="1" flipV="1">
            <a:off x="5484200" y="-333308"/>
            <a:ext cx="9426" cy="2349465"/>
          </a:xfrm>
          <a:prstGeom prst="bentConnector3">
            <a:avLst>
              <a:gd name="adj1" fmla="val -2425207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17" idx="3"/>
            <a:endCxn id="6" idx="2"/>
          </p:cNvCxnSpPr>
          <p:nvPr/>
        </p:nvCxnSpPr>
        <p:spPr>
          <a:xfrm flipV="1">
            <a:off x="5284215" y="3130332"/>
            <a:ext cx="1379430" cy="737247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087462"/>
              </p:ext>
            </p:extLst>
          </p:nvPr>
        </p:nvGraphicFramePr>
        <p:xfrm>
          <a:off x="5364088" y="4098776"/>
          <a:ext cx="187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50" name="Equation" r:id="rId6" imgW="939600" imgH="457200" progId="Equation.DSMT4">
                  <p:embed/>
                </p:oleObj>
              </mc:Choice>
              <mc:Fallback>
                <p:oleObj name="Equation" r:id="rId6" imgW="939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098776"/>
                        <a:ext cx="1879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21981"/>
            <a:ext cx="2296391" cy="2291195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53822"/>
              </p:ext>
            </p:extLst>
          </p:nvPr>
        </p:nvGraphicFramePr>
        <p:xfrm>
          <a:off x="1979712" y="2622332"/>
          <a:ext cx="1143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51" name="Equation" r:id="rId9" imgW="571320" imgH="507960" progId="Equation.DSMT4">
                  <p:embed/>
                </p:oleObj>
              </mc:Choice>
              <mc:Fallback>
                <p:oleObj name="Equation" r:id="rId9" imgW="571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622332"/>
                        <a:ext cx="1143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440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  <p:cxnSp>
        <p:nvCxnSpPr>
          <p:cNvPr id="6" name="Elbow Connector 5"/>
          <p:cNvCxnSpPr>
            <a:stCxn id="30" idx="0"/>
            <a:endCxn id="12" idx="0"/>
          </p:cNvCxnSpPr>
          <p:nvPr/>
        </p:nvCxnSpPr>
        <p:spPr>
          <a:xfrm rot="16200000" flipV="1">
            <a:off x="3707905" y="-358258"/>
            <a:ext cx="12700" cy="2456137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554704"/>
              </p:ext>
            </p:extLst>
          </p:nvPr>
        </p:nvGraphicFramePr>
        <p:xfrm>
          <a:off x="6233368" y="902634"/>
          <a:ext cx="165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28" name="Equation" r:id="rId3" imgW="825480" imgH="241200" progId="Equation.DSMT4">
                  <p:embed/>
                </p:oleObj>
              </mc:Choice>
              <mc:Fallback>
                <p:oleObj name="Equation" r:id="rId3" imgW="825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368" y="902634"/>
                        <a:ext cx="16510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69811"/>
            <a:ext cx="2296391" cy="2291195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22" name="Elbow Connector 21"/>
          <p:cNvCxnSpPr>
            <a:stCxn id="35" idx="2"/>
            <a:endCxn id="30" idx="2"/>
          </p:cNvCxnSpPr>
          <p:nvPr/>
        </p:nvCxnSpPr>
        <p:spPr>
          <a:xfrm rot="5400000" flipH="1">
            <a:off x="5872405" y="2676579"/>
            <a:ext cx="568062" cy="2440926"/>
          </a:xfrm>
          <a:prstGeom prst="bentConnector3">
            <a:avLst>
              <a:gd name="adj1" fmla="val -40242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77" y="869811"/>
            <a:ext cx="2296391" cy="274320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5220072" y="4686235"/>
            <a:ext cx="273630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Sistem sila je sveden na dinamu.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921398"/>
              </p:ext>
            </p:extLst>
          </p:nvPr>
        </p:nvGraphicFramePr>
        <p:xfrm>
          <a:off x="2108200" y="3318083"/>
          <a:ext cx="2463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29" name="Equation" r:id="rId7" imgW="1231560" imgH="431640" progId="Equation.DSMT4">
                  <p:embed/>
                </p:oleObj>
              </mc:Choice>
              <mc:Fallback>
                <p:oleObj name="Equation" r:id="rId7" imgW="1231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3318083"/>
                        <a:ext cx="24638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517883"/>
            <a:ext cx="2297430" cy="26631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37" name="Elbow Connector 36"/>
          <p:cNvCxnSpPr>
            <a:stCxn id="35" idx="3"/>
            <a:endCxn id="34" idx="3"/>
          </p:cNvCxnSpPr>
          <p:nvPr/>
        </p:nvCxnSpPr>
        <p:spPr>
          <a:xfrm flipH="1">
            <a:off x="7956376" y="2849478"/>
            <a:ext cx="569238" cy="2252256"/>
          </a:xfrm>
          <a:prstGeom prst="bentConnector3">
            <a:avLst>
              <a:gd name="adj1" fmla="val -40159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03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Jednačina centralne ose sistema sila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Latn-RS" sz="3000" dirty="0" smtClean="0"/>
              <a:t>Pretpostavimo da su nam glavni vektor i glavni moment izvesnog prostornog sistema sila, poznati i vezani su za ishodište O Dekartovog pravouglog koordinatnog sistema.</a:t>
            </a:r>
          </a:p>
          <a:p>
            <a:pPr algn="just"/>
            <a:r>
              <a:rPr lang="sr-Latn-RS" sz="3000" dirty="0" smtClean="0"/>
              <a:t>Neka je preko glavnog vektora i glavnog momenta taj prostorni sistem sila sveden na dinamu u pomenutom koordinatnom sistemu.</a:t>
            </a:r>
          </a:p>
          <a:p>
            <a:pPr algn="just"/>
            <a:r>
              <a:rPr lang="sr-Latn-RS" sz="3000" dirty="0" err="1" smtClean="0"/>
              <a:t>Izvedimo</a:t>
            </a:r>
            <a:r>
              <a:rPr lang="sr-Latn-RS" sz="3000" dirty="0" smtClean="0"/>
              <a:t> jedn</a:t>
            </a:r>
            <a:r>
              <a:rPr lang="en-US" sz="3000" dirty="0" smtClean="0"/>
              <a:t>a</a:t>
            </a:r>
            <a:r>
              <a:rPr lang="sr-Latn-RS" sz="3000" dirty="0" smtClean="0"/>
              <a:t>činu ose </a:t>
            </a:r>
            <a:r>
              <a:rPr lang="sr-Latn-RS" sz="3000" dirty="0" err="1" smtClean="0"/>
              <a:t>diname</a:t>
            </a:r>
            <a:r>
              <a:rPr lang="sr-Latn-RS" sz="3000" dirty="0" smtClean="0"/>
              <a:t> (centralne ose sistema sila).</a:t>
            </a:r>
          </a:p>
          <a:p>
            <a:pPr algn="just"/>
            <a:endParaRPr lang="sr-Latn-RS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23575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836" y="548680"/>
            <a:ext cx="2644140" cy="249936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34" y="548678"/>
            <a:ext cx="2644486" cy="249901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9" name="Elbow Connector 8"/>
          <p:cNvCxnSpPr>
            <a:stCxn id="5" idx="0"/>
            <a:endCxn id="4" idx="0"/>
          </p:cNvCxnSpPr>
          <p:nvPr/>
        </p:nvCxnSpPr>
        <p:spPr>
          <a:xfrm rot="16200000" flipH="1" flipV="1">
            <a:off x="4581991" y="-999407"/>
            <a:ext cx="2" cy="3096171"/>
          </a:xfrm>
          <a:prstGeom prst="bentConnector3">
            <a:avLst>
              <a:gd name="adj1" fmla="val -114300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7" idx="3"/>
            <a:endCxn id="5" idx="3"/>
          </p:cNvCxnSpPr>
          <p:nvPr/>
        </p:nvCxnSpPr>
        <p:spPr>
          <a:xfrm flipV="1">
            <a:off x="7452320" y="1798185"/>
            <a:ext cx="12700" cy="2776898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47" y="3200885"/>
            <a:ext cx="2888673" cy="2748395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751124"/>
              </p:ext>
            </p:extLst>
          </p:nvPr>
        </p:nvGraphicFramePr>
        <p:xfrm>
          <a:off x="1547664" y="4005064"/>
          <a:ext cx="2844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07" name="Equation" r:id="rId6" imgW="1422360" imgH="533160" progId="Equation.DSMT4">
                  <p:embed/>
                </p:oleObj>
              </mc:Choice>
              <mc:Fallback>
                <p:oleObj name="Equation" r:id="rId6" imgW="14223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005064"/>
                        <a:ext cx="28448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135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dirty="0" smtClean="0"/>
              <a:t>Postupak redukcije bilo koje sile proizvoljnog prostornog sistema sila na datu tačku, sastoji se u sledećem:</a:t>
            </a:r>
          </a:p>
          <a:p>
            <a:pPr lvl="1" algn="just"/>
            <a:r>
              <a:rPr lang="sr-Latn-RS" dirty="0" smtClean="0"/>
              <a:t>Sila se paralelno prenese u datu tačku i pridoda joj se moment koji ona proizvodi u odnosu na tu tačku.</a:t>
            </a:r>
          </a:p>
          <a:p>
            <a:pPr algn="just"/>
            <a:r>
              <a:rPr lang="sr-Latn-RS" sz="3000" dirty="0" smtClean="0"/>
              <a:t>Radi jednostavnosti posmatraćemo prostorni sistem od 3 sile.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66298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68" y="586406"/>
            <a:ext cx="2888673" cy="2748395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956720" y="613371"/>
            <a:ext cx="2736304" cy="193899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Moment za sve tačke na osi </a:t>
            </a:r>
            <a:r>
              <a:rPr lang="sr-Latn-RS" sz="2400" dirty="0" err="1" smtClean="0"/>
              <a:t>dineme</a:t>
            </a:r>
            <a:r>
              <a:rPr lang="sr-Latn-RS" sz="2400" dirty="0" smtClean="0"/>
              <a:t> (centralnoj osi sistema sila) je isti pa sledi da je</a:t>
            </a:r>
            <a:endParaRPr lang="en-US" sz="2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229831"/>
              </p:ext>
            </p:extLst>
          </p:nvPr>
        </p:nvGraphicFramePr>
        <p:xfrm>
          <a:off x="6927800" y="2285663"/>
          <a:ext cx="1244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76" name="Equation" r:id="rId4" imgW="622080" imgH="266400" progId="Equation.DSMT4">
                  <p:embed/>
                </p:oleObj>
              </mc:Choice>
              <mc:Fallback>
                <p:oleObj name="Equation" r:id="rId4" imgW="6220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800" y="2285663"/>
                        <a:ext cx="12446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732584" y="3507238"/>
            <a:ext cx="311989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Moment </a:t>
            </a:r>
            <a:r>
              <a:rPr lang="sr-Latn-RS" sz="2400" dirty="0" smtClean="0">
                <a:solidFill>
                  <a:srgbClr val="0000FF"/>
                </a:solidFill>
              </a:rPr>
              <a:t>M</a:t>
            </a:r>
            <a:r>
              <a:rPr lang="sr-Latn-RS" sz="2400" baseline="-25000" dirty="0" smtClean="0">
                <a:solidFill>
                  <a:srgbClr val="0000FF"/>
                </a:solidFill>
              </a:rPr>
              <a:t>1</a:t>
            </a:r>
            <a:r>
              <a:rPr lang="sr-Latn-RS" sz="2400" dirty="0" smtClean="0"/>
              <a:t> i glavni vektor F</a:t>
            </a:r>
            <a:r>
              <a:rPr lang="sr-Latn-RS" sz="2400" baseline="-25000" dirty="0" smtClean="0"/>
              <a:t>R</a:t>
            </a:r>
            <a:r>
              <a:rPr lang="sr-Latn-RS" sz="2400" dirty="0" smtClean="0"/>
              <a:t> su </a:t>
            </a:r>
            <a:r>
              <a:rPr lang="sr-Latn-RS" sz="2400" b="1" dirty="0" err="1" smtClean="0"/>
              <a:t>kolinearni</a:t>
            </a:r>
            <a:r>
              <a:rPr lang="sr-Latn-RS" sz="2400" dirty="0" smtClean="0"/>
              <a:t> i zato važi:</a:t>
            </a:r>
            <a:endParaRPr lang="en-US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853403"/>
              </p:ext>
            </p:extLst>
          </p:nvPr>
        </p:nvGraphicFramePr>
        <p:xfrm>
          <a:off x="5988382" y="4440867"/>
          <a:ext cx="1371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77" name="Equation" r:id="rId6" imgW="685800" imgH="266400" progId="Equation.DSMT4">
                  <p:embed/>
                </p:oleObj>
              </mc:Choice>
              <mc:Fallback>
                <p:oleObj name="Equation" r:id="rId6" imgW="6858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382" y="4440867"/>
                        <a:ext cx="13716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Elbow Connector 22"/>
          <p:cNvCxnSpPr>
            <a:stCxn id="22" idx="1"/>
            <a:endCxn id="6" idx="2"/>
          </p:cNvCxnSpPr>
          <p:nvPr/>
        </p:nvCxnSpPr>
        <p:spPr>
          <a:xfrm rot="10800000">
            <a:off x="3232706" y="3334801"/>
            <a:ext cx="499879" cy="772602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44938" y="5118283"/>
            <a:ext cx="311989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sym typeface="Symbol"/>
              </a:rPr>
              <a:t> - Parametar zavrtnja (ima dimenziju dužine)</a:t>
            </a:r>
            <a:endParaRPr lang="en-US" sz="2400" dirty="0"/>
          </a:p>
        </p:txBody>
      </p:sp>
      <p:cxnSp>
        <p:nvCxnSpPr>
          <p:cNvPr id="27" name="Elbow Connector 26"/>
          <p:cNvCxnSpPr>
            <a:stCxn id="14" idx="2"/>
            <a:endCxn id="26" idx="3"/>
          </p:cNvCxnSpPr>
          <p:nvPr/>
        </p:nvCxnSpPr>
        <p:spPr>
          <a:xfrm rot="5400000">
            <a:off x="6039750" y="4899349"/>
            <a:ext cx="559515" cy="709350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37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331514"/>
              </p:ext>
            </p:extLst>
          </p:nvPr>
        </p:nvGraphicFramePr>
        <p:xfrm>
          <a:off x="4469593" y="404664"/>
          <a:ext cx="1371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15" name="Equation" r:id="rId3" imgW="685800" imgH="266400" progId="Equation.DSMT4">
                  <p:embed/>
                </p:oleObj>
              </mc:Choice>
              <mc:Fallback>
                <p:oleObj name="Equation" r:id="rId3" imgW="6858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9593" y="404664"/>
                        <a:ext cx="13716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439009"/>
              </p:ext>
            </p:extLst>
          </p:nvPr>
        </p:nvGraphicFramePr>
        <p:xfrm>
          <a:off x="2597385" y="426159"/>
          <a:ext cx="1244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16" name="Equation" r:id="rId5" imgW="622080" imgH="266400" progId="Equation.DSMT4">
                  <p:embed/>
                </p:oleObj>
              </mc:Choice>
              <mc:Fallback>
                <p:oleObj name="Equation" r:id="rId5" imgW="6220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385" y="426159"/>
                        <a:ext cx="12446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>
            <a:off x="3965537" y="582801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008929"/>
              </p:ext>
            </p:extLst>
          </p:nvPr>
        </p:nvGraphicFramePr>
        <p:xfrm>
          <a:off x="3182081" y="111250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17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081" y="1112505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902257"/>
              </p:ext>
            </p:extLst>
          </p:nvPr>
        </p:nvGraphicFramePr>
        <p:xfrm>
          <a:off x="1500596" y="1595190"/>
          <a:ext cx="4165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18" name="Equation" r:id="rId9" imgW="2082600" imgH="266400" progId="Equation.DSMT4">
                  <p:embed/>
                </p:oleObj>
              </mc:Choice>
              <mc:Fallback>
                <p:oleObj name="Equation" r:id="rId9" imgW="20826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596" y="1595190"/>
                        <a:ext cx="41656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984413"/>
              </p:ext>
            </p:extLst>
          </p:nvPr>
        </p:nvGraphicFramePr>
        <p:xfrm>
          <a:off x="6109108" y="1268760"/>
          <a:ext cx="2495340" cy="1180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19" name="Equation" r:id="rId11" imgW="1663560" imgH="787320" progId="Equation.DSMT4">
                  <p:embed/>
                </p:oleObj>
              </mc:Choice>
              <mc:Fallback>
                <p:oleObj name="Equation" r:id="rId11" imgW="166356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108" y="1268760"/>
                        <a:ext cx="2495340" cy="11809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10800000">
            <a:off x="5749068" y="1772817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059798"/>
              </p:ext>
            </p:extLst>
          </p:nvPr>
        </p:nvGraphicFramePr>
        <p:xfrm>
          <a:off x="1457572" y="2688535"/>
          <a:ext cx="6811776" cy="1371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20" name="Equation" r:id="rId13" imgW="3784320" imgH="761760" progId="Equation.DSMT4">
                  <p:embed/>
                </p:oleObj>
              </mc:Choice>
              <mc:Fallback>
                <p:oleObj name="Equation" r:id="rId13" imgW="37843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572" y="2688535"/>
                        <a:ext cx="6811776" cy="13711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052357"/>
              </p:ext>
            </p:extLst>
          </p:nvPr>
        </p:nvGraphicFramePr>
        <p:xfrm>
          <a:off x="3165412" y="223051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21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12" y="223051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680537"/>
              </p:ext>
            </p:extLst>
          </p:nvPr>
        </p:nvGraphicFramePr>
        <p:xfrm>
          <a:off x="1497222" y="4518496"/>
          <a:ext cx="518795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22" name="Equation" r:id="rId16" imgW="2882880" imgH="876240" progId="Equation.DSMT4">
                  <p:embed/>
                </p:oleObj>
              </mc:Choice>
              <mc:Fallback>
                <p:oleObj name="Equation" r:id="rId16" imgW="2882880" imgH="876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222" y="4518496"/>
                        <a:ext cx="5187950" cy="157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164925"/>
              </p:ext>
            </p:extLst>
          </p:nvPr>
        </p:nvGraphicFramePr>
        <p:xfrm>
          <a:off x="3156780" y="410272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23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780" y="410272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582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835088"/>
              </p:ext>
            </p:extLst>
          </p:nvPr>
        </p:nvGraphicFramePr>
        <p:xfrm>
          <a:off x="1403648" y="481360"/>
          <a:ext cx="518795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14" name="Equation" r:id="rId3" imgW="2882880" imgH="876240" progId="Equation.DSMT4">
                  <p:embed/>
                </p:oleObj>
              </mc:Choice>
              <mc:Fallback>
                <p:oleObj name="Equation" r:id="rId3" imgW="2882880" imgH="876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81360"/>
                        <a:ext cx="5187950" cy="157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00178" y="2276872"/>
            <a:ext cx="4488046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sym typeface="Symbol"/>
              </a:rPr>
              <a:t>Projektovanjem na ose Dekartovog pravouglog koordinatnog sistema</a:t>
            </a:r>
            <a:r>
              <a:rPr lang="en-US" sz="2400" dirty="0" smtClean="0">
                <a:sym typeface="Symbol"/>
              </a:rPr>
              <a:t> </a:t>
            </a:r>
            <a:r>
              <a:rPr lang="sr-Latn-RS" sz="2400" dirty="0" smtClean="0">
                <a:sym typeface="Symbol"/>
              </a:rPr>
              <a:t>dobijamo da su:</a:t>
            </a:r>
            <a:endParaRPr lang="en-US" sz="2400" dirty="0"/>
          </a:p>
        </p:txBody>
      </p:sp>
      <p:cxnSp>
        <p:nvCxnSpPr>
          <p:cNvPr id="6" name="Elbow Connector 5"/>
          <p:cNvCxnSpPr>
            <a:stCxn id="4" idx="3"/>
            <a:endCxn id="5" idx="3"/>
          </p:cNvCxnSpPr>
          <p:nvPr/>
        </p:nvCxnSpPr>
        <p:spPr>
          <a:xfrm flipH="1">
            <a:off x="6588224" y="1268760"/>
            <a:ext cx="3374" cy="1608277"/>
          </a:xfrm>
          <a:prstGeom prst="bentConnector3">
            <a:avLst>
              <a:gd name="adj1" fmla="val -677534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867121"/>
              </p:ext>
            </p:extLst>
          </p:nvPr>
        </p:nvGraphicFramePr>
        <p:xfrm>
          <a:off x="5580707" y="3212976"/>
          <a:ext cx="287972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15" name="Equation" r:id="rId5" imgW="1600200" imgH="761760" progId="Equation.DSMT4">
                  <p:embed/>
                </p:oleObj>
              </mc:Choice>
              <mc:Fallback>
                <p:oleObj name="Equation" r:id="rId5" imgW="160020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707" y="3212976"/>
                        <a:ext cx="2879725" cy="1368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728441"/>
              </p:ext>
            </p:extLst>
          </p:nvPr>
        </p:nvGraphicFramePr>
        <p:xfrm>
          <a:off x="1619672" y="5104730"/>
          <a:ext cx="68326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16" name="Equation" r:id="rId7" imgW="3797280" imgH="469800" progId="Equation.DSMT4">
                  <p:embed/>
                </p:oleObj>
              </mc:Choice>
              <mc:Fallback>
                <p:oleObj name="Equation" r:id="rId7" imgW="37972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104730"/>
                        <a:ext cx="6832600" cy="84455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19672" y="4233282"/>
            <a:ext cx="3744416" cy="70788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smtClean="0">
                <a:solidFill>
                  <a:srgbClr val="0000FF"/>
                </a:solidFill>
                <a:sym typeface="Symbol"/>
              </a:rPr>
              <a:t>Jednačine ose </a:t>
            </a:r>
            <a:r>
              <a:rPr lang="sr-Latn-RS" sz="2000" dirty="0" err="1" smtClean="0">
                <a:solidFill>
                  <a:srgbClr val="0000FF"/>
                </a:solidFill>
                <a:sym typeface="Symbol"/>
              </a:rPr>
              <a:t>diname</a:t>
            </a:r>
            <a:r>
              <a:rPr lang="sr-Latn-RS" sz="2000" dirty="0" smtClean="0">
                <a:solidFill>
                  <a:srgbClr val="0000FF"/>
                </a:solidFill>
                <a:sym typeface="Symbol"/>
              </a:rPr>
              <a:t> (centralne ose sistema sila).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474651"/>
              </p:ext>
            </p:extLst>
          </p:nvPr>
        </p:nvGraphicFramePr>
        <p:xfrm>
          <a:off x="6101946" y="465313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17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1946" y="465313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10" idx="1"/>
            <a:endCxn id="11" idx="1"/>
          </p:cNvCxnSpPr>
          <p:nvPr/>
        </p:nvCxnSpPr>
        <p:spPr>
          <a:xfrm rot="10800000">
            <a:off x="1619672" y="4587225"/>
            <a:ext cx="12700" cy="939780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16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Prostorni sistem sila – </a:t>
            </a:r>
            <a:r>
              <a:rPr lang="sr-Latn-RS" sz="3200" b="1" dirty="0" err="1" smtClean="0"/>
              <a:t>Varinjonov</a:t>
            </a:r>
            <a:r>
              <a:rPr lang="sr-Latn-RS" sz="3200" b="1" dirty="0" smtClean="0"/>
              <a:t> teorem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sz="3000" b="1" dirty="0" err="1" smtClean="0"/>
              <a:t>Varinjonov</a:t>
            </a:r>
            <a:r>
              <a:rPr lang="sr-Latn-RS" sz="3000" b="1" dirty="0" smtClean="0"/>
              <a:t> teorem za prostorni sistem </a:t>
            </a:r>
            <a:r>
              <a:rPr lang="sr-Latn-RS" sz="3000" b="1" dirty="0" err="1" smtClean="0"/>
              <a:t>sučeljnih</a:t>
            </a:r>
            <a:r>
              <a:rPr lang="sr-Latn-RS" sz="3000" b="1" dirty="0" smtClean="0"/>
              <a:t> sila</a:t>
            </a:r>
            <a:endParaRPr lang="sr-Latn-RS" sz="3000" dirty="0" smtClean="0"/>
          </a:p>
          <a:p>
            <a:pPr lvl="1" algn="just"/>
            <a:r>
              <a:rPr lang="sr-Latn-RS" dirty="0" smtClean="0"/>
              <a:t>Moment rezultante R prostornog sistema </a:t>
            </a:r>
            <a:r>
              <a:rPr lang="sr-Latn-RS" dirty="0" err="1" smtClean="0"/>
              <a:t>sučeljnih</a:t>
            </a:r>
            <a:r>
              <a:rPr lang="sr-Latn-RS" dirty="0" smtClean="0"/>
              <a:t> </a:t>
            </a:r>
            <a:r>
              <a:rPr lang="sr-Latn-RS" dirty="0" err="1" smtClean="0"/>
              <a:t>sisla</a:t>
            </a:r>
            <a:r>
              <a:rPr lang="sr-Latn-RS" dirty="0" smtClean="0"/>
              <a:t> za bilo koju tačku O</a:t>
            </a:r>
            <a:r>
              <a:rPr lang="sr-Latn-RS" baseline="-25000" dirty="0" smtClean="0"/>
              <a:t>1</a:t>
            </a:r>
            <a:r>
              <a:rPr lang="sr-Latn-RS" dirty="0" smtClean="0"/>
              <a:t> jednak je vektorskom zbiru momenata svih njegovih sila za tu tačku.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0187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413614"/>
              </p:ext>
            </p:extLst>
          </p:nvPr>
        </p:nvGraphicFramePr>
        <p:xfrm>
          <a:off x="1708150" y="3937992"/>
          <a:ext cx="6553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02" name="Equation" r:id="rId3" imgW="3276360" imgH="609480" progId="Equation.DSMT4">
                  <p:embed/>
                </p:oleObj>
              </mc:Choice>
              <mc:Fallback>
                <p:oleObj name="Equation" r:id="rId3" imgW="32763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3937992"/>
                        <a:ext cx="6553200" cy="1219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9" y="1201680"/>
            <a:ext cx="2644486" cy="2467841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44" y="1201676"/>
            <a:ext cx="2644140" cy="246888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9" name="Elbow Connector 8"/>
          <p:cNvCxnSpPr>
            <a:stCxn id="8" idx="0"/>
            <a:endCxn id="7" idx="0"/>
          </p:cNvCxnSpPr>
          <p:nvPr/>
        </p:nvCxnSpPr>
        <p:spPr>
          <a:xfrm rot="16200000" flipH="1" flipV="1">
            <a:off x="4978211" y="-526423"/>
            <a:ext cx="4" cy="3456202"/>
          </a:xfrm>
          <a:prstGeom prst="bentConnector3">
            <a:avLst>
              <a:gd name="adj1" fmla="val -57150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48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609855"/>
              </p:ext>
            </p:extLst>
          </p:nvPr>
        </p:nvGraphicFramePr>
        <p:xfrm>
          <a:off x="1547664" y="2276872"/>
          <a:ext cx="4546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2" name="Equation" r:id="rId3" imgW="2273040" imgH="266400" progId="Equation.DSMT4">
                  <p:embed/>
                </p:oleObj>
              </mc:Choice>
              <mc:Fallback>
                <p:oleObj name="Equation" r:id="rId3" imgW="22730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276872"/>
                        <a:ext cx="45466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271542"/>
              </p:ext>
            </p:extLst>
          </p:nvPr>
        </p:nvGraphicFramePr>
        <p:xfrm>
          <a:off x="1475656" y="548680"/>
          <a:ext cx="6553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3" name="Equation" r:id="rId5" imgW="3276360" imgH="609480" progId="Equation.DSMT4">
                  <p:embed/>
                </p:oleObj>
              </mc:Choice>
              <mc:Fallback>
                <p:oleObj name="Equation" r:id="rId5" imgW="32763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48680"/>
                        <a:ext cx="6553200" cy="1219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707518"/>
              </p:ext>
            </p:extLst>
          </p:nvPr>
        </p:nvGraphicFramePr>
        <p:xfrm>
          <a:off x="4283968" y="184482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4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1844824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04492"/>
              </p:ext>
            </p:extLst>
          </p:nvPr>
        </p:nvGraphicFramePr>
        <p:xfrm>
          <a:off x="1475656" y="3429000"/>
          <a:ext cx="1778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5" name="Equation" r:id="rId9" imgW="888840" imgH="431640" progId="Equation.DSMT4">
                  <p:embed/>
                </p:oleObj>
              </mc:Choice>
              <mc:Fallback>
                <p:oleObj name="Equation" r:id="rId9" imgW="888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429000"/>
                        <a:ext cx="1778000" cy="863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632437"/>
              </p:ext>
            </p:extLst>
          </p:nvPr>
        </p:nvGraphicFramePr>
        <p:xfrm>
          <a:off x="2051720" y="299695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6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99695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79912" y="3429000"/>
            <a:ext cx="432048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Ovim je </a:t>
            </a:r>
            <a:r>
              <a:rPr lang="sr-Latn-RS" sz="2400" i="1" dirty="0" err="1" smtClean="0"/>
              <a:t>Varinjonov</a:t>
            </a:r>
            <a:r>
              <a:rPr lang="sr-Latn-RS" sz="2400" i="1" dirty="0" smtClean="0"/>
              <a:t> teorem </a:t>
            </a:r>
            <a:r>
              <a:rPr lang="sr-Latn-RS" sz="2400" dirty="0" smtClean="0"/>
              <a:t>za prostorni sistem </a:t>
            </a:r>
            <a:r>
              <a:rPr lang="sr-Latn-RS" sz="2400" dirty="0" err="1" smtClean="0"/>
              <a:t>sučeljnih</a:t>
            </a:r>
            <a:r>
              <a:rPr lang="sr-Latn-RS" sz="2400" dirty="0" smtClean="0"/>
              <a:t> sila dokazan.</a:t>
            </a:r>
            <a:endParaRPr lang="en-US" sz="2400" dirty="0"/>
          </a:p>
        </p:txBody>
      </p:sp>
      <p:cxnSp>
        <p:nvCxnSpPr>
          <p:cNvPr id="10" name="Elbow Connector 9"/>
          <p:cNvCxnSpPr>
            <a:stCxn id="9" idx="2"/>
            <a:endCxn id="7" idx="2"/>
          </p:cNvCxnSpPr>
          <p:nvPr/>
        </p:nvCxnSpPr>
        <p:spPr>
          <a:xfrm rot="5400000" flipH="1">
            <a:off x="3984039" y="2673217"/>
            <a:ext cx="336729" cy="3575496"/>
          </a:xfrm>
          <a:prstGeom prst="bentConnector3">
            <a:avLst>
              <a:gd name="adj1" fmla="val -6788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76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/>
          </a:bodyPr>
          <a:lstStyle/>
          <a:p>
            <a:pPr algn="just"/>
            <a:r>
              <a:rPr lang="sr-Latn-RS" sz="3000" b="1" dirty="0" err="1" smtClean="0"/>
              <a:t>Varinjonov</a:t>
            </a:r>
            <a:r>
              <a:rPr lang="sr-Latn-RS" sz="3000" b="1" dirty="0" smtClean="0"/>
              <a:t> teorem za prostorni sistem sila koji se svodi na rezultantu</a:t>
            </a:r>
            <a:endParaRPr lang="sr-Latn-RS" sz="3000" b="1" baseline="-25000" dirty="0" smtClean="0"/>
          </a:p>
          <a:p>
            <a:pPr lvl="1" algn="just"/>
            <a:r>
              <a:rPr lang="sr-Latn-RS" dirty="0" smtClean="0"/>
              <a:t>Moment rezultante prostornog sistema sila u odnosu na bilo koju tačku O</a:t>
            </a:r>
            <a:r>
              <a:rPr lang="sr-Latn-RS" baseline="-25000" dirty="0" smtClean="0"/>
              <a:t>1</a:t>
            </a:r>
            <a:r>
              <a:rPr lang="sr-Latn-RS" dirty="0" smtClean="0"/>
              <a:t> jednak je vektorskoj (geometrijskoj) sumi momenata svih njegovih sila za istu tu tačku, </a:t>
            </a:r>
            <a:r>
              <a:rPr lang="sr-Latn-RS" b="1" dirty="0" smtClean="0"/>
              <a:t>odnosno, moment rezultante za datu osu jednak je algebarskoj sumi momenata svih njegovih sila za tu istu osu</a:t>
            </a:r>
            <a:r>
              <a:rPr lang="sr-Latn-R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2400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/>
          </a:bodyPr>
          <a:lstStyle/>
          <a:p>
            <a:pPr lvl="1" algn="just"/>
            <a:r>
              <a:rPr lang="sr-Latn-RS" dirty="0" smtClean="0"/>
              <a:t>Za sistem koji se svodi na rezultantu važi: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380208"/>
              </p:ext>
            </p:extLst>
          </p:nvPr>
        </p:nvGraphicFramePr>
        <p:xfrm>
          <a:off x="2195736" y="1196752"/>
          <a:ext cx="1397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94" name="Equation" r:id="rId3" imgW="698400" imgH="507960" progId="Equation.DSMT4">
                  <p:embed/>
                </p:oleObj>
              </mc:Choice>
              <mc:Fallback>
                <p:oleObj name="Equation" r:id="rId3" imgW="698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196752"/>
                        <a:ext cx="1397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720171"/>
              </p:ext>
            </p:extLst>
          </p:nvPr>
        </p:nvGraphicFramePr>
        <p:xfrm>
          <a:off x="3851920" y="1196752"/>
          <a:ext cx="1143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95" name="Equation" r:id="rId5" imgW="571252" imgH="761669" progId="Equation.DSMT4">
                  <p:embed/>
                </p:oleObj>
              </mc:Choice>
              <mc:Fallback>
                <p:oleObj name="Equation" r:id="rId5" imgW="571252" imgH="7616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1196752"/>
                        <a:ext cx="1143000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587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75656" y="476672"/>
            <a:ext cx="237626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U opštem slučaju imamo da je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571504"/>
              </p:ext>
            </p:extLst>
          </p:nvPr>
        </p:nvGraphicFramePr>
        <p:xfrm>
          <a:off x="6343352" y="799669"/>
          <a:ext cx="1397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82" name="Equation" r:id="rId3" imgW="698400" imgH="507960" progId="Equation.DSMT4">
                  <p:embed/>
                </p:oleObj>
              </mc:Choice>
              <mc:Fallback>
                <p:oleObj name="Equation" r:id="rId3" imgW="698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352" y="799669"/>
                        <a:ext cx="1397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818300"/>
              </p:ext>
            </p:extLst>
          </p:nvPr>
        </p:nvGraphicFramePr>
        <p:xfrm>
          <a:off x="3203848" y="1023392"/>
          <a:ext cx="2590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83" name="Equation" r:id="rId5" imgW="1294838" imgH="266584" progId="Equation.DSMT4">
                  <p:embed/>
                </p:oleObj>
              </mc:Choice>
              <mc:Fallback>
                <p:oleObj name="Equation" r:id="rId5" imgW="1294838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023392"/>
                        <a:ext cx="25908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292780"/>
              </p:ext>
            </p:extLst>
          </p:nvPr>
        </p:nvGraphicFramePr>
        <p:xfrm>
          <a:off x="3203848" y="2060848"/>
          <a:ext cx="180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84" name="Equation" r:id="rId7" imgW="901440" imgH="266400" progId="Equation.DSMT4">
                  <p:embed/>
                </p:oleObj>
              </mc:Choice>
              <mc:Fallback>
                <p:oleObj name="Equation" r:id="rId7" imgW="9014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060848"/>
                        <a:ext cx="1803400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>
            <a:off x="5940184" y="1196753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042200"/>
              </p:ext>
            </p:extLst>
          </p:nvPr>
        </p:nvGraphicFramePr>
        <p:xfrm>
          <a:off x="3707904" y="1628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85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628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44914"/>
              </p:ext>
            </p:extLst>
          </p:nvPr>
        </p:nvGraphicFramePr>
        <p:xfrm>
          <a:off x="3708673" y="270892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86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673" y="270892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842717"/>
              </p:ext>
            </p:extLst>
          </p:nvPr>
        </p:nvGraphicFramePr>
        <p:xfrm>
          <a:off x="1395040" y="3140968"/>
          <a:ext cx="7137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87" name="Equation" r:id="rId12" imgW="3568680" imgH="609480" progId="Equation.DSMT4">
                  <p:embed/>
                </p:oleObj>
              </mc:Choice>
              <mc:Fallback>
                <p:oleObj name="Equation" r:id="rId12" imgW="35686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040" y="3140968"/>
                        <a:ext cx="7137400" cy="1219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849509"/>
              </p:ext>
            </p:extLst>
          </p:nvPr>
        </p:nvGraphicFramePr>
        <p:xfrm>
          <a:off x="1425575" y="4941664"/>
          <a:ext cx="1752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88" name="Equation" r:id="rId14" imgW="876240" imgH="431640" progId="Equation.DSMT4">
                  <p:embed/>
                </p:oleObj>
              </mc:Choice>
              <mc:Fallback>
                <p:oleObj name="Equation" r:id="rId14" imgW="876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4941664"/>
                        <a:ext cx="1752600" cy="863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408544"/>
              </p:ext>
            </p:extLst>
          </p:nvPr>
        </p:nvGraphicFramePr>
        <p:xfrm>
          <a:off x="1979712" y="446276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89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46276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491880" y="4581128"/>
            <a:ext cx="504056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Ovim je </a:t>
            </a:r>
            <a:r>
              <a:rPr lang="sr-Latn-RS" sz="2400" i="1" dirty="0" err="1" smtClean="0"/>
              <a:t>Varinjonov</a:t>
            </a:r>
            <a:r>
              <a:rPr lang="sr-Latn-RS" sz="2400" i="1" dirty="0" smtClean="0"/>
              <a:t> teorem o momentu rezultante</a:t>
            </a:r>
            <a:r>
              <a:rPr lang="sr-Latn-RS" sz="2400" dirty="0" smtClean="0"/>
              <a:t> prostornog sistema sila za bilo koju tačku, dokazan.</a:t>
            </a:r>
            <a:endParaRPr lang="en-US" sz="2400" dirty="0"/>
          </a:p>
        </p:txBody>
      </p:sp>
      <p:cxnSp>
        <p:nvCxnSpPr>
          <p:cNvPr id="17" name="Elbow Connector 16"/>
          <p:cNvCxnSpPr>
            <a:stCxn id="16" idx="2"/>
            <a:endCxn id="14" idx="2"/>
          </p:cNvCxnSpPr>
          <p:nvPr/>
        </p:nvCxnSpPr>
        <p:spPr>
          <a:xfrm rot="5400000">
            <a:off x="4145115" y="3938218"/>
            <a:ext cx="23807" cy="3710285"/>
          </a:xfrm>
          <a:prstGeom prst="bentConnector3">
            <a:avLst>
              <a:gd name="adj1" fmla="val 1060222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6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  <p:sp>
        <p:nvSpPr>
          <p:cNvPr id="9" name="TextBox 8"/>
          <p:cNvSpPr txBox="1"/>
          <p:nvPr/>
        </p:nvSpPr>
        <p:spPr>
          <a:xfrm>
            <a:off x="1547664" y="476672"/>
            <a:ext cx="6264696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Za dokaz </a:t>
            </a:r>
            <a:r>
              <a:rPr lang="sr-Latn-RS" sz="2400" dirty="0" err="1" smtClean="0"/>
              <a:t>Varinjonovog</a:t>
            </a:r>
            <a:r>
              <a:rPr lang="sr-Latn-RS" sz="2400" dirty="0" smtClean="0"/>
              <a:t> teorema o momentu rezultante za osu posmatraćemo osu x povučenu kroz tačku O</a:t>
            </a:r>
            <a:r>
              <a:rPr lang="sr-Latn-RS" sz="2400" baseline="-25000" dirty="0" smtClean="0"/>
              <a:t>1</a:t>
            </a:r>
            <a:r>
              <a:rPr lang="sr-Latn-RS" sz="2400" dirty="0" smtClean="0"/>
              <a:t> i poći od izraza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041478"/>
              </p:ext>
            </p:extLst>
          </p:nvPr>
        </p:nvGraphicFramePr>
        <p:xfrm>
          <a:off x="6444208" y="1412776"/>
          <a:ext cx="1752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62" name="Equation" r:id="rId3" imgW="876240" imgH="431640" progId="Equation.DSMT4">
                  <p:embed/>
                </p:oleObj>
              </mc:Choice>
              <mc:Fallback>
                <p:oleObj name="Equation" r:id="rId3" imgW="876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1412776"/>
                        <a:ext cx="1752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47664" y="1844824"/>
            <a:ext cx="309634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Projekcija momenta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724875"/>
              </p:ext>
            </p:extLst>
          </p:nvPr>
        </p:nvGraphicFramePr>
        <p:xfrm>
          <a:off x="4197288" y="2039789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63" name="Equation" r:id="rId5" imgW="266400" imgH="266400" progId="Equation.DSMT4">
                  <p:embed/>
                </p:oleObj>
              </mc:Choice>
              <mc:Fallback>
                <p:oleObj name="Equation" r:id="rId5" imgW="2664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288" y="2039789"/>
                        <a:ext cx="5334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860032" y="2348880"/>
            <a:ext cx="129614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na osu x, iznosi</a:t>
            </a:r>
            <a:endParaRPr lang="en-US" sz="2400" dirty="0"/>
          </a:p>
        </p:txBody>
      </p:sp>
      <p:cxnSp>
        <p:nvCxnSpPr>
          <p:cNvPr id="14" name="Elbow Connector 13"/>
          <p:cNvCxnSpPr>
            <a:stCxn id="13" idx="1"/>
            <a:endCxn id="12" idx="2"/>
          </p:cNvCxnSpPr>
          <p:nvPr/>
        </p:nvCxnSpPr>
        <p:spPr>
          <a:xfrm rot="10800000">
            <a:off x="4463988" y="2573189"/>
            <a:ext cx="396044" cy="191190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893118"/>
              </p:ext>
            </p:extLst>
          </p:nvPr>
        </p:nvGraphicFramePr>
        <p:xfrm>
          <a:off x="5823132" y="2913177"/>
          <a:ext cx="2133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64" name="Equation" r:id="rId7" imgW="1066680" imgH="266400" progId="Equation.DSMT4">
                  <p:embed/>
                </p:oleObj>
              </mc:Choice>
              <mc:Fallback>
                <p:oleObj name="Equation" r:id="rId7" imgW="10666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3132" y="2913177"/>
                        <a:ext cx="21336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517622"/>
              </p:ext>
            </p:extLst>
          </p:nvPr>
        </p:nvGraphicFramePr>
        <p:xfrm>
          <a:off x="1403648" y="4005064"/>
          <a:ext cx="657860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65" name="Equation" r:id="rId9" imgW="3288960" imgH="266400" progId="Equation.DSMT4">
                  <p:embed/>
                </p:oleObj>
              </mc:Choice>
              <mc:Fallback>
                <p:oleObj name="Equation" r:id="rId9" imgW="32889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005064"/>
                        <a:ext cx="6578601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366531"/>
              </p:ext>
            </p:extLst>
          </p:nvPr>
        </p:nvGraphicFramePr>
        <p:xfrm>
          <a:off x="2051720" y="465313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66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65313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1376"/>
              </p:ext>
            </p:extLst>
          </p:nvPr>
        </p:nvGraphicFramePr>
        <p:xfrm>
          <a:off x="1403648" y="5085184"/>
          <a:ext cx="1930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67" name="Equation" r:id="rId13" imgW="965160" imgH="431640" progId="Equation.DSMT4">
                  <p:embed/>
                </p:oleObj>
              </mc:Choice>
              <mc:Fallback>
                <p:oleObj name="Equation" r:id="rId13" imgW="965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5085184"/>
                        <a:ext cx="1930400" cy="863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131422"/>
              </p:ext>
            </p:extLst>
          </p:nvPr>
        </p:nvGraphicFramePr>
        <p:xfrm>
          <a:off x="6444208" y="350100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68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350100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563888" y="4726136"/>
            <a:ext cx="504056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Ovim je </a:t>
            </a:r>
            <a:r>
              <a:rPr lang="sr-Latn-RS" sz="2400" i="1" dirty="0" err="1" smtClean="0"/>
              <a:t>Varinjonov</a:t>
            </a:r>
            <a:r>
              <a:rPr lang="sr-Latn-RS" sz="2400" i="1" dirty="0" smtClean="0"/>
              <a:t> teorem o momentu rezultante</a:t>
            </a:r>
            <a:r>
              <a:rPr lang="sr-Latn-RS" sz="2400" dirty="0" smtClean="0"/>
              <a:t> prostornog sistema sila za bilo koju osu, dokazan.</a:t>
            </a:r>
            <a:endParaRPr lang="en-US" sz="2400" dirty="0"/>
          </a:p>
        </p:txBody>
      </p:sp>
      <p:cxnSp>
        <p:nvCxnSpPr>
          <p:cNvPr id="25" name="Elbow Connector 24"/>
          <p:cNvCxnSpPr>
            <a:stCxn id="24" idx="2"/>
            <a:endCxn id="22" idx="2"/>
          </p:cNvCxnSpPr>
          <p:nvPr/>
        </p:nvCxnSpPr>
        <p:spPr>
          <a:xfrm rot="5400000">
            <a:off x="4215349" y="4079964"/>
            <a:ext cx="22319" cy="3715320"/>
          </a:xfrm>
          <a:prstGeom prst="bentConnector3">
            <a:avLst>
              <a:gd name="adj1" fmla="val 1124239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44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13248"/>
            <a:ext cx="3572394" cy="3622271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75656" y="4749859"/>
            <a:ext cx="3572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Prostorni sistem od 3 sile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4902259"/>
            <a:ext cx="3572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Prostorni sistem od 3 sile redukovan na datu tačku O</a:t>
            </a:r>
            <a:endParaRPr lang="en-US" sz="24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16" y="1113247"/>
            <a:ext cx="3547456" cy="375591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cxnSp>
        <p:nvCxnSpPr>
          <p:cNvPr id="14" name="Elbow Connector 13"/>
          <p:cNvCxnSpPr>
            <a:stCxn id="4" idx="0"/>
            <a:endCxn id="9" idx="0"/>
          </p:cNvCxnSpPr>
          <p:nvPr/>
        </p:nvCxnSpPr>
        <p:spPr>
          <a:xfrm rot="5400000" flipH="1" flipV="1">
            <a:off x="5154298" y="-779197"/>
            <a:ext cx="1" cy="3784891"/>
          </a:xfrm>
          <a:prstGeom prst="bentConnector3">
            <a:avLst>
              <a:gd name="adj1" fmla="val 22860100000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19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Proizvoljni prostorni sistem sila – Statičke </a:t>
            </a:r>
            <a:r>
              <a:rPr lang="sr-Latn-RS" sz="3200" b="1" dirty="0" err="1" smtClean="0"/>
              <a:t>invarijante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sz="3000" dirty="0" smtClean="0"/>
              <a:t>Statičke </a:t>
            </a:r>
            <a:r>
              <a:rPr lang="sr-Latn-RS" sz="3000" dirty="0" err="1" smtClean="0"/>
              <a:t>invarijante</a:t>
            </a:r>
            <a:r>
              <a:rPr lang="sr-Latn-RS" sz="3000" dirty="0" smtClean="0"/>
              <a:t> proizvoljnog prostornog sistema sila su one veličine koje ostaju nepromenjene pri promeni </a:t>
            </a:r>
            <a:r>
              <a:rPr lang="sr-Latn-RS" sz="3000" dirty="0" err="1" smtClean="0"/>
              <a:t>redukcione</a:t>
            </a:r>
            <a:r>
              <a:rPr lang="sr-Latn-RS" sz="3000" dirty="0" smtClean="0"/>
              <a:t> tačke.</a:t>
            </a:r>
          </a:p>
          <a:p>
            <a:pPr algn="just"/>
            <a:r>
              <a:rPr lang="sr-Latn-RS" sz="3000" b="1" dirty="0" smtClean="0"/>
              <a:t>Prva statička invarijanta</a:t>
            </a:r>
          </a:p>
          <a:p>
            <a:pPr lvl="1" algn="just"/>
            <a:r>
              <a:rPr lang="sr-Latn-RS" dirty="0" smtClean="0"/>
              <a:t>Prva statička invarijanta je </a:t>
            </a:r>
            <a:r>
              <a:rPr lang="sr-Latn-RS" i="1" dirty="0" smtClean="0"/>
              <a:t>glavni vektor </a:t>
            </a:r>
            <a:r>
              <a:rPr lang="sr-Latn-RS" dirty="0" smtClean="0"/>
              <a:t>(Brojna vrednost, pravac i smer glavnog vektora ne zavisi od izbora </a:t>
            </a:r>
            <a:r>
              <a:rPr lang="sr-Latn-RS" dirty="0" err="1" smtClean="0"/>
              <a:t>redukcione</a:t>
            </a:r>
            <a:r>
              <a:rPr lang="sr-Latn-RS" dirty="0" smtClean="0"/>
              <a:t> tačke).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40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2335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/>
          </a:bodyPr>
          <a:lstStyle/>
          <a:p>
            <a:pPr algn="just"/>
            <a:r>
              <a:rPr lang="sr-Latn-RS" sz="3000" b="1" dirty="0" smtClean="0"/>
              <a:t>Druga statička invarijanta</a:t>
            </a:r>
          </a:p>
          <a:p>
            <a:pPr lvl="1" algn="just"/>
            <a:r>
              <a:rPr lang="sr-Latn-RS" dirty="0" smtClean="0"/>
              <a:t>Druga statička invarijanta je projekcija glavnog momenta na pravac glavnog vektora (Glavni moment zavisi od izbora </a:t>
            </a:r>
            <a:r>
              <a:rPr lang="sr-Latn-RS" dirty="0" err="1" smtClean="0"/>
              <a:t>redukcione</a:t>
            </a:r>
            <a:r>
              <a:rPr lang="sr-Latn-RS" dirty="0" smtClean="0"/>
              <a:t> tačke).</a:t>
            </a:r>
          </a:p>
          <a:p>
            <a:pPr lvl="1" algn="just"/>
            <a:r>
              <a:rPr lang="sr-Latn-RS" dirty="0" smtClean="0"/>
              <a:t>Ako su za staru </a:t>
            </a:r>
            <a:r>
              <a:rPr lang="sr-Latn-RS" dirty="0" err="1" smtClean="0"/>
              <a:t>redukcionu</a:t>
            </a:r>
            <a:r>
              <a:rPr lang="sr-Latn-RS" dirty="0" smtClean="0"/>
              <a:t> tačku O, glavni vektor </a:t>
            </a:r>
            <a:r>
              <a:rPr lang="sr-Latn-RS" dirty="0" smtClean="0">
                <a:solidFill>
                  <a:srgbClr val="FF0000"/>
                </a:solidFill>
              </a:rPr>
              <a:t>F</a:t>
            </a:r>
            <a:r>
              <a:rPr lang="sr-Latn-RS" baseline="-25000" dirty="0" smtClean="0">
                <a:solidFill>
                  <a:srgbClr val="FF0000"/>
                </a:solidFill>
              </a:rPr>
              <a:t>R</a:t>
            </a:r>
            <a:r>
              <a:rPr lang="sr-Latn-RS" dirty="0" smtClean="0"/>
              <a:t> i glavni moment </a:t>
            </a:r>
            <a:r>
              <a:rPr lang="sr-Latn-RS" dirty="0" smtClean="0">
                <a:solidFill>
                  <a:srgbClr val="0070C0"/>
                </a:solidFill>
              </a:rPr>
              <a:t>M</a:t>
            </a:r>
            <a:r>
              <a:rPr lang="sr-Latn-RS" baseline="-25000" dirty="0" smtClean="0">
                <a:solidFill>
                  <a:srgbClr val="0070C0"/>
                </a:solidFill>
              </a:rPr>
              <a:t>0</a:t>
            </a:r>
            <a:r>
              <a:rPr lang="sr-Latn-RS" dirty="0" smtClean="0"/>
              <a:t>, poznati, onda glavni moment </a:t>
            </a:r>
            <a:r>
              <a:rPr lang="sr-Latn-RS" dirty="0" smtClean="0">
                <a:solidFill>
                  <a:srgbClr val="006600"/>
                </a:solidFill>
              </a:rPr>
              <a:t>M</a:t>
            </a:r>
            <a:r>
              <a:rPr lang="sr-Latn-RS" baseline="-25000" dirty="0" smtClean="0">
                <a:solidFill>
                  <a:srgbClr val="006600"/>
                </a:solidFill>
              </a:rPr>
              <a:t>0</a:t>
            </a:r>
            <a:r>
              <a:rPr lang="sr-Latn-RS" baseline="-50000" dirty="0" smtClean="0">
                <a:solidFill>
                  <a:srgbClr val="006600"/>
                </a:solidFill>
              </a:rPr>
              <a:t>1</a:t>
            </a:r>
            <a:r>
              <a:rPr lang="sr-Latn-RS" baseline="-25000" dirty="0" smtClean="0"/>
              <a:t> </a:t>
            </a:r>
            <a:r>
              <a:rPr lang="sr-Latn-RS" dirty="0" smtClean="0"/>
              <a:t>za novu </a:t>
            </a:r>
            <a:r>
              <a:rPr lang="sr-Latn-RS" dirty="0" err="1" smtClean="0"/>
              <a:t>redukcionu</a:t>
            </a:r>
            <a:r>
              <a:rPr lang="sr-Latn-RS" dirty="0" smtClean="0"/>
              <a:t> tačku iznosi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41</a:t>
            </a:fld>
            <a:endParaRPr lang="sr-Latn-B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735311"/>
              </p:ext>
            </p:extLst>
          </p:nvPr>
        </p:nvGraphicFramePr>
        <p:xfrm>
          <a:off x="2195736" y="4839816"/>
          <a:ext cx="2590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22" name="Equation" r:id="rId3" imgW="1294838" imgH="266584" progId="Equation.DSMT4">
                  <p:embed/>
                </p:oleObj>
              </mc:Choice>
              <mc:Fallback>
                <p:oleObj name="Equation" r:id="rId3" imgW="1294838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839816"/>
                        <a:ext cx="2590800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643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42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708610"/>
              </p:ext>
            </p:extLst>
          </p:nvPr>
        </p:nvGraphicFramePr>
        <p:xfrm>
          <a:off x="1572839" y="908720"/>
          <a:ext cx="695960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998" name="Equation" r:id="rId3" imgW="3479760" imgH="304560" progId="Equation.DSMT4">
                  <p:embed/>
                </p:oleObj>
              </mc:Choice>
              <mc:Fallback>
                <p:oleObj name="Equation" r:id="rId3" imgW="34797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2839" y="908720"/>
                        <a:ext cx="6959601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23732"/>
              </p:ext>
            </p:extLst>
          </p:nvPr>
        </p:nvGraphicFramePr>
        <p:xfrm>
          <a:off x="3700760" y="2204864"/>
          <a:ext cx="2006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999" name="Equation" r:id="rId5" imgW="1002960" imgH="304560" progId="Equation.DSMT4">
                  <p:embed/>
                </p:oleObj>
              </mc:Choice>
              <mc:Fallback>
                <p:oleObj name="Equation" r:id="rId5" imgW="10029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760" y="2204864"/>
                        <a:ext cx="2006600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02145"/>
              </p:ext>
            </p:extLst>
          </p:nvPr>
        </p:nvGraphicFramePr>
        <p:xfrm>
          <a:off x="6221040" y="2204864"/>
          <a:ext cx="2311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00" name="Equation" r:id="rId7" imgW="1155600" imgH="304560" progId="Equation.DSMT4">
                  <p:embed/>
                </p:oleObj>
              </mc:Choice>
              <mc:Fallback>
                <p:oleObj name="Equation" r:id="rId7" imgW="11556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040" y="2204864"/>
                        <a:ext cx="2311400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6732240" y="764704"/>
            <a:ext cx="1872208" cy="936104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 flipH="1">
            <a:off x="7524344" y="1844808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416279"/>
              </p:ext>
            </p:extLst>
          </p:nvPr>
        </p:nvGraphicFramePr>
        <p:xfrm>
          <a:off x="5777515" y="234888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01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7515" y="234888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006009"/>
              </p:ext>
            </p:extLst>
          </p:nvPr>
        </p:nvGraphicFramePr>
        <p:xfrm>
          <a:off x="2636416" y="1654417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02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416" y="1654417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34590"/>
              </p:ext>
            </p:extLst>
          </p:nvPr>
        </p:nvGraphicFramePr>
        <p:xfrm>
          <a:off x="2636416" y="331063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03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416" y="331063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>
          <a:xfrm>
            <a:off x="2771800" y="2060817"/>
            <a:ext cx="0" cy="12498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525448"/>
              </p:ext>
            </p:extLst>
          </p:nvPr>
        </p:nvGraphicFramePr>
        <p:xfrm>
          <a:off x="1642120" y="3789040"/>
          <a:ext cx="2209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04" name="Equation" r:id="rId14" imgW="1104840" imgH="266400" progId="Equation.DSMT4">
                  <p:embed/>
                </p:oleObj>
              </mc:Choice>
              <mc:Fallback>
                <p:oleObj name="Equation" r:id="rId14" imgW="11048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2120" y="3789040"/>
                        <a:ext cx="2209800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935206"/>
              </p:ext>
            </p:extLst>
          </p:nvPr>
        </p:nvGraphicFramePr>
        <p:xfrm>
          <a:off x="1691680" y="4835624"/>
          <a:ext cx="5003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05" name="Equation" r:id="rId16" imgW="2501640" imgH="304560" progId="Equation.DSMT4">
                  <p:embed/>
                </p:oleObj>
              </mc:Choice>
              <mc:Fallback>
                <p:oleObj name="Equation" r:id="rId16" imgW="25016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835624"/>
                        <a:ext cx="5003800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482151"/>
              </p:ext>
            </p:extLst>
          </p:nvPr>
        </p:nvGraphicFramePr>
        <p:xfrm>
          <a:off x="2627784" y="439075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06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39075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395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43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907704" y="1667123"/>
            <a:ext cx="6552728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ZAKLJUČAK: Pri promeni </a:t>
            </a:r>
            <a:r>
              <a:rPr lang="sr-Latn-RS" sz="2400" dirty="0" err="1" smtClean="0"/>
              <a:t>redukcione</a:t>
            </a:r>
            <a:r>
              <a:rPr lang="sr-Latn-RS" sz="2400" dirty="0" smtClean="0"/>
              <a:t> tačke projekcija glavnog momenta na pravac glavnog vektora je zaista druga statička invarijanta prostornog sistema sila.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843603"/>
              </p:ext>
            </p:extLst>
          </p:nvPr>
        </p:nvGraphicFramePr>
        <p:xfrm>
          <a:off x="1907704" y="692696"/>
          <a:ext cx="5003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70" name="Equation" r:id="rId3" imgW="2501640" imgH="304560" progId="Equation.DSMT4">
                  <p:embed/>
                </p:oleObj>
              </mc:Choice>
              <mc:Fallback>
                <p:oleObj name="Equation" r:id="rId3" imgW="25016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692696"/>
                        <a:ext cx="5003800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Elbow Connector 5"/>
          <p:cNvCxnSpPr>
            <a:stCxn id="4" idx="1"/>
            <a:endCxn id="5" idx="1"/>
          </p:cNvCxnSpPr>
          <p:nvPr/>
        </p:nvCxnSpPr>
        <p:spPr>
          <a:xfrm rot="10800000">
            <a:off x="1907704" y="997497"/>
            <a:ext cx="12700" cy="1454457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58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44</a:t>
            </a:fld>
            <a:endParaRPr lang="sr-Latn-B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78"/>
            <a:ext cx="2644486" cy="249901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609" y="548678"/>
            <a:ext cx="2888673" cy="2748395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15" name="Elbow Connector 14"/>
          <p:cNvCxnSpPr>
            <a:stCxn id="14" idx="0"/>
            <a:endCxn id="13" idx="0"/>
          </p:cNvCxnSpPr>
          <p:nvPr/>
        </p:nvCxnSpPr>
        <p:spPr>
          <a:xfrm rot="16200000" flipV="1">
            <a:off x="4428927" y="-1010342"/>
            <a:ext cx="12700" cy="3118039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754024"/>
              </p:ext>
            </p:extLst>
          </p:nvPr>
        </p:nvGraphicFramePr>
        <p:xfrm>
          <a:off x="4211638" y="4314825"/>
          <a:ext cx="2895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26" name="Equation" r:id="rId5" imgW="1447560" imgH="457200" progId="Equation.DSMT4">
                  <p:embed/>
                </p:oleObj>
              </mc:Choice>
              <mc:Fallback>
                <p:oleObj name="Equation" r:id="rId5" imgW="1447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314825"/>
                        <a:ext cx="2895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165706"/>
              </p:ext>
            </p:extLst>
          </p:nvPr>
        </p:nvGraphicFramePr>
        <p:xfrm>
          <a:off x="1530582" y="3429000"/>
          <a:ext cx="5003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27" name="Equation" r:id="rId7" imgW="2501900" imgH="304800" progId="Equation.DSMT4">
                  <p:embed/>
                </p:oleObj>
              </mc:Choice>
              <mc:Fallback>
                <p:oleObj name="Equation" r:id="rId7" imgW="2501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582" y="3429000"/>
                        <a:ext cx="5003800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608522"/>
              </p:ext>
            </p:extLst>
          </p:nvPr>
        </p:nvGraphicFramePr>
        <p:xfrm>
          <a:off x="3322712" y="4581128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28" name="Equation" r:id="rId9" imgW="228600" imgH="228600" progId="Equation.DSMT4">
                  <p:embed/>
                </p:oleObj>
              </mc:Choice>
              <mc:Fallback>
                <p:oleObj name="Equation" r:id="rId9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712" y="4581128"/>
                        <a:ext cx="4572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1331640" y="3297073"/>
            <a:ext cx="2664296" cy="85200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Rounded Rectangle 20"/>
          <p:cNvSpPr/>
          <p:nvPr/>
        </p:nvSpPr>
        <p:spPr>
          <a:xfrm>
            <a:off x="4211960" y="3297073"/>
            <a:ext cx="2664296" cy="852007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3" name="Elbow Connector 22"/>
          <p:cNvCxnSpPr>
            <a:stCxn id="21" idx="3"/>
            <a:endCxn id="4" idx="3"/>
          </p:cNvCxnSpPr>
          <p:nvPr/>
        </p:nvCxnSpPr>
        <p:spPr>
          <a:xfrm>
            <a:off x="6876256" y="3723077"/>
            <a:ext cx="231304" cy="1048923"/>
          </a:xfrm>
          <a:prstGeom prst="bentConnector3">
            <a:avLst>
              <a:gd name="adj1" fmla="val 198831"/>
            </a:avLst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20" idx="1"/>
            <a:endCxn id="7" idx="1"/>
          </p:cNvCxnSpPr>
          <p:nvPr/>
        </p:nvCxnSpPr>
        <p:spPr>
          <a:xfrm rot="10800000" flipH="1" flipV="1">
            <a:off x="1331640" y="3723076"/>
            <a:ext cx="1991072" cy="1086651"/>
          </a:xfrm>
          <a:prstGeom prst="bentConnector3">
            <a:avLst>
              <a:gd name="adj1" fmla="val -11481"/>
            </a:avLst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157462"/>
              </p:ext>
            </p:extLst>
          </p:nvPr>
        </p:nvGraphicFramePr>
        <p:xfrm>
          <a:off x="2123728" y="5394920"/>
          <a:ext cx="1701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29" name="Equation" r:id="rId11" imgW="850680" imgH="457200" progId="Equation.DSMT4">
                  <p:embed/>
                </p:oleObj>
              </mc:Choice>
              <mc:Fallback>
                <p:oleObj name="Equation" r:id="rId11" imgW="850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394920"/>
                        <a:ext cx="17018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5652120" y="4509120"/>
            <a:ext cx="342177" cy="43204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06087" y="4797152"/>
            <a:ext cx="342177" cy="43204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6" idx="3"/>
            <a:endCxn id="4" idx="2"/>
          </p:cNvCxnSpPr>
          <p:nvPr/>
        </p:nvCxnSpPr>
        <p:spPr>
          <a:xfrm flipV="1">
            <a:off x="3825528" y="5229200"/>
            <a:ext cx="1834232" cy="622920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26" idx="1"/>
            <a:endCxn id="7" idx="2"/>
          </p:cNvCxnSpPr>
          <p:nvPr/>
        </p:nvCxnSpPr>
        <p:spPr>
          <a:xfrm rot="10800000" flipH="1">
            <a:off x="2123728" y="5038328"/>
            <a:ext cx="1427584" cy="813792"/>
          </a:xfrm>
          <a:prstGeom prst="bentConnector4">
            <a:avLst>
              <a:gd name="adj1" fmla="val -16013"/>
              <a:gd name="adj2" fmla="val 7809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73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45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443035"/>
              </p:ext>
            </p:extLst>
          </p:nvPr>
        </p:nvGraphicFramePr>
        <p:xfrm>
          <a:off x="2486000" y="4670648"/>
          <a:ext cx="3886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62" name="Equation" r:id="rId3" imgW="1943100" imgH="495300" progId="Equation.DSMT4">
                  <p:embed/>
                </p:oleObj>
              </mc:Choice>
              <mc:Fallback>
                <p:oleObj name="Equation" r:id="rId3" imgW="19431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00" y="4670648"/>
                        <a:ext cx="38862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78"/>
            <a:ext cx="2644486" cy="249901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609" y="548678"/>
            <a:ext cx="2888673" cy="2748395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8" name="Elbow Connector 7"/>
          <p:cNvCxnSpPr>
            <a:stCxn id="7" idx="0"/>
            <a:endCxn id="6" idx="0"/>
          </p:cNvCxnSpPr>
          <p:nvPr/>
        </p:nvCxnSpPr>
        <p:spPr>
          <a:xfrm rot="16200000" flipV="1">
            <a:off x="4428927" y="-1010342"/>
            <a:ext cx="12700" cy="3118039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649444"/>
              </p:ext>
            </p:extLst>
          </p:nvPr>
        </p:nvGraphicFramePr>
        <p:xfrm>
          <a:off x="2483247" y="3302496"/>
          <a:ext cx="1701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63" name="Equation" r:id="rId7" imgW="850680" imgH="457200" progId="Equation.DSMT4">
                  <p:embed/>
                </p:oleObj>
              </mc:Choice>
              <mc:Fallback>
                <p:oleObj name="Equation" r:id="rId7" imgW="850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247" y="3302496"/>
                        <a:ext cx="1701800" cy="914400"/>
                      </a:xfrm>
                      <a:prstGeom prst="rect">
                        <a:avLst/>
                      </a:prstGeom>
                      <a:solidFill>
                        <a:srgbClr val="C6B07E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9" idx="1"/>
            <a:endCxn id="4" idx="1"/>
          </p:cNvCxnSpPr>
          <p:nvPr/>
        </p:nvCxnSpPr>
        <p:spPr>
          <a:xfrm rot="10800000" flipH="1" flipV="1">
            <a:off x="2483246" y="3759696"/>
            <a:ext cx="2753" cy="1406252"/>
          </a:xfrm>
          <a:prstGeom prst="bentConnector3">
            <a:avLst>
              <a:gd name="adj1" fmla="val -8303669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12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5292080" y="1000013"/>
            <a:ext cx="3528392" cy="258532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Redukujući prostorni sistem od 3 sile na datu tačku O dobili smo:</a:t>
            </a:r>
          </a:p>
          <a:p>
            <a:pPr algn="just"/>
            <a:endParaRPr lang="sr-Latn-RS" sz="1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000" dirty="0" smtClean="0"/>
              <a:t>Prostorni sistem </a:t>
            </a:r>
            <a:r>
              <a:rPr lang="sr-Latn-RS" sz="2000" dirty="0" err="1" smtClean="0"/>
              <a:t>sučeljnih</a:t>
            </a:r>
            <a:r>
              <a:rPr lang="sr-Latn-RS" sz="2000" dirty="0" smtClean="0"/>
              <a:t> sila (F</a:t>
            </a:r>
            <a:r>
              <a:rPr lang="sr-Latn-RS" sz="2000" baseline="-25000" dirty="0" smtClean="0"/>
              <a:t>1</a:t>
            </a:r>
            <a:r>
              <a:rPr lang="sr-Latn-RS" sz="2000" dirty="0" smtClean="0"/>
              <a:t>, F</a:t>
            </a:r>
            <a:r>
              <a:rPr lang="sr-Latn-RS" sz="2000" baseline="-25000" dirty="0" smtClean="0"/>
              <a:t>2</a:t>
            </a:r>
            <a:r>
              <a:rPr lang="sr-Latn-RS" sz="2000" dirty="0" smtClean="0"/>
              <a:t>, F</a:t>
            </a:r>
            <a:r>
              <a:rPr lang="sr-Latn-RS" sz="2000" baseline="-25000" dirty="0" smtClean="0"/>
              <a:t>3</a:t>
            </a:r>
            <a:r>
              <a:rPr lang="sr-Latn-RS" sz="2000" dirty="0" smtClean="0"/>
              <a:t>) 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000" dirty="0" smtClean="0"/>
              <a:t>Prostorni sistem </a:t>
            </a:r>
            <a:r>
              <a:rPr lang="sr-Latn-RS" sz="2000" dirty="0" err="1" smtClean="0"/>
              <a:t>spregova</a:t>
            </a:r>
            <a:r>
              <a:rPr lang="sr-Latn-RS" sz="2000" dirty="0" smtClean="0"/>
              <a:t> (M</a:t>
            </a:r>
            <a:r>
              <a:rPr lang="sr-Latn-RS" sz="2000" baseline="-25000" dirty="0" smtClean="0"/>
              <a:t>1</a:t>
            </a:r>
            <a:r>
              <a:rPr lang="sr-Latn-RS" sz="2000" dirty="0" smtClean="0"/>
              <a:t>, M</a:t>
            </a:r>
            <a:r>
              <a:rPr lang="sr-Latn-RS" sz="2000" baseline="-25000" dirty="0" smtClean="0"/>
              <a:t>2</a:t>
            </a:r>
            <a:r>
              <a:rPr lang="sr-Latn-RS" sz="2000" dirty="0" smtClean="0"/>
              <a:t>, M</a:t>
            </a:r>
            <a:r>
              <a:rPr lang="sr-Latn-RS" sz="2000" baseline="-25000" dirty="0" smtClean="0"/>
              <a:t>3</a:t>
            </a:r>
            <a:r>
              <a:rPr lang="sr-Latn-RS" sz="2000" dirty="0" smtClean="0"/>
              <a:t>) 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170892"/>
              </p:ext>
            </p:extLst>
          </p:nvPr>
        </p:nvGraphicFramePr>
        <p:xfrm>
          <a:off x="5292080" y="3726408"/>
          <a:ext cx="13462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90" name="Equation" r:id="rId3" imgW="672840" imgH="787320" progId="Equation.DSMT4">
                  <p:embed/>
                </p:oleObj>
              </mc:Choice>
              <mc:Fallback>
                <p:oleObj name="Equation" r:id="rId3" imgW="672840" imgH="7873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3726408"/>
                        <a:ext cx="1346200" cy="157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3547456" cy="375591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692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5148064" y="549176"/>
            <a:ext cx="3528392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err="1" smtClean="0"/>
              <a:t>Sučeljni</a:t>
            </a:r>
            <a:r>
              <a:rPr lang="sr-Latn-RS" sz="2400" dirty="0" smtClean="0"/>
              <a:t> sistem od 3 sile možemo zameniti jednom silom koja se zove </a:t>
            </a:r>
            <a:r>
              <a:rPr lang="sr-Latn-RS" sz="2400" i="1" dirty="0" smtClean="0"/>
              <a:t>glavni vektor</a:t>
            </a:r>
            <a:r>
              <a:rPr lang="sr-Latn-RS" sz="2400" dirty="0" smtClean="0"/>
              <a:t> 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418082"/>
              </p:ext>
            </p:extLst>
          </p:nvPr>
        </p:nvGraphicFramePr>
        <p:xfrm>
          <a:off x="6239160" y="1844824"/>
          <a:ext cx="1346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01" name="Equation" r:id="rId3" imgW="672840" imgH="431640" progId="Equation.DSMT4">
                  <p:embed/>
                </p:oleObj>
              </mc:Choice>
              <mc:Fallback>
                <p:oleObj name="Equation" r:id="rId3" imgW="67284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9160" y="1844824"/>
                        <a:ext cx="1346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12060" y="2885212"/>
            <a:ext cx="3600400" cy="193899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Prostorni sistem od 3 sprega možemo </a:t>
            </a:r>
            <a:r>
              <a:rPr lang="sr-Latn-RS" sz="2400" i="1" dirty="0" smtClean="0"/>
              <a:t>svesti na jedan </a:t>
            </a:r>
            <a:r>
              <a:rPr lang="sr-Latn-RS" sz="2400" i="1" dirty="0" err="1" smtClean="0"/>
              <a:t>spreg</a:t>
            </a:r>
            <a:r>
              <a:rPr lang="sr-Latn-RS" sz="2400" i="1" dirty="0" smtClean="0"/>
              <a:t> </a:t>
            </a:r>
            <a:r>
              <a:rPr lang="sr-Latn-RS" sz="2400" dirty="0" smtClean="0"/>
              <a:t>kojem</a:t>
            </a:r>
            <a:r>
              <a:rPr lang="en-US" sz="2400" dirty="0" smtClean="0"/>
              <a:t> je moment </a:t>
            </a:r>
            <a:r>
              <a:rPr lang="sr-Latn-RS" sz="2400" dirty="0" smtClean="0"/>
              <a:t>jednak </a:t>
            </a:r>
            <a:r>
              <a:rPr lang="sr-Latn-RS" sz="2400" i="1" dirty="0" smtClean="0">
                <a:solidFill>
                  <a:srgbClr val="FF0000"/>
                </a:solidFill>
              </a:rPr>
              <a:t>glavnom momentu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781723"/>
              </p:ext>
            </p:extLst>
          </p:nvPr>
        </p:nvGraphicFramePr>
        <p:xfrm>
          <a:off x="1331640" y="5013672"/>
          <a:ext cx="4241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02" name="Equation" r:id="rId5" imgW="2120760" imgH="431640" progId="Equation.DSMT4">
                  <p:embed/>
                </p:oleObj>
              </mc:Choice>
              <mc:Fallback>
                <p:oleObj name="Equation" r:id="rId5" imgW="2120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013672"/>
                        <a:ext cx="42418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7" idx="2"/>
            <a:endCxn id="8" idx="3"/>
          </p:cNvCxnSpPr>
          <p:nvPr/>
        </p:nvCxnSpPr>
        <p:spPr>
          <a:xfrm rot="5400000">
            <a:off x="5932216" y="4465428"/>
            <a:ext cx="621268" cy="1338820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3547456" cy="375591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662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549176"/>
            <a:ext cx="489654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Kada se radi o prostornom sistemu od </a:t>
            </a:r>
            <a:r>
              <a:rPr lang="sr-Latn-RS" sz="2400" b="1" i="1" dirty="0" smtClean="0">
                <a:solidFill>
                  <a:srgbClr val="FF0000"/>
                </a:solidFill>
              </a:rPr>
              <a:t>n</a:t>
            </a:r>
            <a:r>
              <a:rPr lang="sr-Latn-RS" sz="2400" dirty="0" smtClean="0"/>
              <a:t> sila imamo da su: 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710893"/>
              </p:ext>
            </p:extLst>
          </p:nvPr>
        </p:nvGraphicFramePr>
        <p:xfrm>
          <a:off x="4427984" y="1124744"/>
          <a:ext cx="1346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281" name="Equation" r:id="rId3" imgW="672840" imgH="431640" progId="Equation.DSMT4">
                  <p:embed/>
                </p:oleObj>
              </mc:Choice>
              <mc:Fallback>
                <p:oleObj name="Equation" r:id="rId3" imgW="67284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124744"/>
                        <a:ext cx="1346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31640" y="2453987"/>
            <a:ext cx="4896544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Zbog poteškoća u geometrijskom sabiranju, </a:t>
            </a:r>
            <a:r>
              <a:rPr lang="sr-Latn-RS" sz="2400" i="1" dirty="0" smtClean="0">
                <a:solidFill>
                  <a:srgbClr val="FF0000"/>
                </a:solidFill>
              </a:rPr>
              <a:t>glavni vektor </a:t>
            </a:r>
            <a:r>
              <a:rPr lang="sr-Latn-RS" sz="2400" dirty="0" smtClean="0"/>
              <a:t>i </a:t>
            </a:r>
            <a:r>
              <a:rPr lang="sr-Latn-RS" sz="2400" i="1" dirty="0" smtClean="0">
                <a:solidFill>
                  <a:srgbClr val="FF0000"/>
                </a:solidFill>
              </a:rPr>
              <a:t>glavni moment</a:t>
            </a:r>
            <a:r>
              <a:rPr lang="sr-Latn-RS" sz="2400" dirty="0" smtClean="0"/>
              <a:t> proizvoljnog prostornog sistema sila određujemo analitički: 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788711"/>
              </p:ext>
            </p:extLst>
          </p:nvPr>
        </p:nvGraphicFramePr>
        <p:xfrm>
          <a:off x="5848424" y="3789040"/>
          <a:ext cx="2540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282" name="Equation" r:id="rId5" imgW="1269720" imgH="291960" progId="Equation.DSMT4">
                  <p:embed/>
                </p:oleObj>
              </mc:Choice>
              <mc:Fallback>
                <p:oleObj name="Equation" r:id="rId5" imgW="1269720" imgH="291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424" y="3789040"/>
                        <a:ext cx="2540000" cy="584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323795"/>
              </p:ext>
            </p:extLst>
          </p:nvPr>
        </p:nvGraphicFramePr>
        <p:xfrm>
          <a:off x="5852864" y="4509120"/>
          <a:ext cx="289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283" name="Equation" r:id="rId7" imgW="1447560" imgH="304560" progId="Equation.DSMT4">
                  <p:embed/>
                </p:oleObj>
              </mc:Choice>
              <mc:Fallback>
                <p:oleObj name="Equation" r:id="rId7" imgW="1447560" imgH="3045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2864" y="4509120"/>
                        <a:ext cx="28956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826268"/>
              </p:ext>
            </p:extLst>
          </p:nvPr>
        </p:nvGraphicFramePr>
        <p:xfrm>
          <a:off x="5902920" y="1125538"/>
          <a:ext cx="1549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284" name="Equation" r:id="rId9" imgW="774360" imgH="431640" progId="Equation.DSMT4">
                  <p:embed/>
                </p:oleObj>
              </mc:Choice>
              <mc:Fallback>
                <p:oleObj name="Equation" r:id="rId9" imgW="77436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920" y="1125538"/>
                        <a:ext cx="1549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60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117174"/>
              </p:ext>
            </p:extLst>
          </p:nvPr>
        </p:nvGraphicFramePr>
        <p:xfrm>
          <a:off x="6981403" y="1199456"/>
          <a:ext cx="17272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526" name="Equation" r:id="rId3" imgW="863280" imgH="1346040" progId="Equation.DSMT4">
                  <p:embed/>
                </p:oleObj>
              </mc:Choice>
              <mc:Fallback>
                <p:oleObj name="Equation" r:id="rId3" imgW="863280" imgH="1346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1403" y="1199456"/>
                        <a:ext cx="1727200" cy="2692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604610"/>
              </p:ext>
            </p:extLst>
          </p:nvPr>
        </p:nvGraphicFramePr>
        <p:xfrm>
          <a:off x="3131840" y="1196752"/>
          <a:ext cx="1625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527" name="Equation" r:id="rId5" imgW="812520" imgH="1333440" progId="Equation.DSMT4">
                  <p:embed/>
                </p:oleObj>
              </mc:Choice>
              <mc:Fallback>
                <p:oleObj name="Equation" r:id="rId5" imgW="812520" imgH="1333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196752"/>
                        <a:ext cx="1625600" cy="2667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653768"/>
              </p:ext>
            </p:extLst>
          </p:nvPr>
        </p:nvGraphicFramePr>
        <p:xfrm>
          <a:off x="1475656" y="476672"/>
          <a:ext cx="2540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528" name="Equation" r:id="rId7" imgW="1269720" imgH="291960" progId="Equation.DSMT4">
                  <p:embed/>
                </p:oleObj>
              </mc:Choice>
              <mc:Fallback>
                <p:oleObj name="Equation" r:id="rId7" imgW="1269720" imgH="291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76672"/>
                        <a:ext cx="2540000" cy="584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030488"/>
              </p:ext>
            </p:extLst>
          </p:nvPr>
        </p:nvGraphicFramePr>
        <p:xfrm>
          <a:off x="5148064" y="476672"/>
          <a:ext cx="289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529" name="Equation" r:id="rId9" imgW="1447560" imgH="304560" progId="Equation.DSMT4">
                  <p:embed/>
                </p:oleObj>
              </mc:Choice>
              <mc:Fallback>
                <p:oleObj name="Equation" r:id="rId9" imgW="1447560" imgH="3045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76672"/>
                        <a:ext cx="28956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041192"/>
              </p:ext>
            </p:extLst>
          </p:nvPr>
        </p:nvGraphicFramePr>
        <p:xfrm>
          <a:off x="1475656" y="1196752"/>
          <a:ext cx="14732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530" name="Equation" r:id="rId11" imgW="736560" imgH="1320480" progId="Equation.DSMT4">
                  <p:embed/>
                </p:oleObj>
              </mc:Choice>
              <mc:Fallback>
                <p:oleObj name="Equation" r:id="rId11" imgW="736560" imgH="1320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196752"/>
                        <a:ext cx="1473200" cy="2641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006300"/>
              </p:ext>
            </p:extLst>
          </p:nvPr>
        </p:nvGraphicFramePr>
        <p:xfrm>
          <a:off x="5148064" y="1219200"/>
          <a:ext cx="17272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531" name="Equation" r:id="rId13" imgW="863280" imgH="1320480" progId="Equation.DSMT4">
                  <p:embed/>
                </p:oleObj>
              </mc:Choice>
              <mc:Fallback>
                <p:oleObj name="Equation" r:id="rId13" imgW="863280" imgH="1320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1219200"/>
                        <a:ext cx="1727200" cy="2641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252386"/>
              </p:ext>
            </p:extLst>
          </p:nvPr>
        </p:nvGraphicFramePr>
        <p:xfrm>
          <a:off x="4860032" y="4078288"/>
          <a:ext cx="3829050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532" name="Equation" r:id="rId15" imgW="2552400" imgH="1320480" progId="Equation.DSMT4">
                  <p:embed/>
                </p:oleObj>
              </mc:Choice>
              <mc:Fallback>
                <p:oleObj name="Equation" r:id="rId15" imgW="2552400" imgH="1320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078288"/>
                        <a:ext cx="3829050" cy="1979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87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U</a:t>
            </a:r>
            <a:r>
              <a:rPr lang="sr-Latn-RS" sz="3200" b="1" dirty="0" err="1" smtClean="0"/>
              <a:t>gao</a:t>
            </a:r>
            <a:r>
              <a:rPr lang="sr-Latn-RS" sz="3200" b="1" dirty="0" smtClean="0"/>
              <a:t> između glavnog vektora i glavnog momenta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sz="3000" dirty="0" smtClean="0"/>
              <a:t>Glavni vektor i glavni moment dobijamo pri redukciji proizvoljnog prostornog sistema sila.</a:t>
            </a:r>
          </a:p>
          <a:p>
            <a:pPr algn="just"/>
            <a:r>
              <a:rPr lang="sr-Latn-RS" sz="3000" dirty="0"/>
              <a:t>Često je od interesa da se odredi i ugao između glavnog vektora i glavnog momenta.</a:t>
            </a:r>
          </a:p>
          <a:p>
            <a:pPr algn="just"/>
            <a:r>
              <a:rPr lang="sr-Latn-RS" sz="3000" dirty="0"/>
              <a:t>Označimo npr. taj ugao sa </a:t>
            </a:r>
            <a:r>
              <a:rPr lang="sr-Latn-RS" sz="3000" b="1" dirty="0">
                <a:solidFill>
                  <a:srgbClr val="FF0000"/>
                </a:solidFill>
                <a:sym typeface="Symbol"/>
              </a:rPr>
              <a:t></a:t>
            </a:r>
            <a:r>
              <a:rPr lang="sr-Latn-RS" sz="3000" dirty="0"/>
              <a:t> i izvedimo izraz za </a:t>
            </a:r>
            <a:r>
              <a:rPr lang="sr-Latn-RS" sz="3000" dirty="0" smtClean="0"/>
              <a:t>njegovo određivanje.</a:t>
            </a:r>
            <a:endParaRPr lang="en-US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9.1.2017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6125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12565</TotalTime>
  <Words>1213</Words>
  <Application>Microsoft Office PowerPoint</Application>
  <PresentationFormat>On-screen Show (4:3)</PresentationFormat>
  <Paragraphs>180</Paragraphs>
  <Slides>45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Solstice</vt:lpstr>
      <vt:lpstr>Equation</vt:lpstr>
      <vt:lpstr>MEHANIKA I  (STATIKA)</vt:lpstr>
      <vt:lpstr>Redukcija (svođenje) proizvoljnog prostornog sistema sila na datu tačku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Ugao između glavnog vektora i glavnog momenta</vt:lpstr>
      <vt:lpstr>PowerPoint Presentation</vt:lpstr>
      <vt:lpstr>PowerPoint Presentation</vt:lpstr>
      <vt:lpstr>PowerPoint Presentation</vt:lpstr>
      <vt:lpstr>PowerPoint Presentation</vt:lpstr>
      <vt:lpstr>Zavisnost glavnog momenta od izbora redukcione tačke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Svođenje prostornog sistema sila na prostiji oblik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Jednačina centralne ose sistema sila</vt:lpstr>
      <vt:lpstr>PowerPoint Presentation</vt:lpstr>
      <vt:lpstr>PowerPoint Presentation</vt:lpstr>
      <vt:lpstr>PowerPoint Presentation</vt:lpstr>
      <vt:lpstr>PowerPoint Presentation</vt:lpstr>
      <vt:lpstr>Prostorni sistem sila – Varinjonov teorem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Proizvoljni prostorni sistem sila – Statičke invarijante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</dc:title>
  <dc:creator>Korisnik</dc:creator>
  <cp:lastModifiedBy>User1</cp:lastModifiedBy>
  <cp:revision>1320</cp:revision>
  <cp:lastPrinted>2013-12-17T11:16:01Z</cp:lastPrinted>
  <dcterms:created xsi:type="dcterms:W3CDTF">2013-09-29T06:25:24Z</dcterms:created>
  <dcterms:modified xsi:type="dcterms:W3CDTF">2017-01-09T14:26:24Z</dcterms:modified>
</cp:coreProperties>
</file>