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1"/>
  </p:notesMasterIdLst>
  <p:sldIdLst>
    <p:sldId id="256" r:id="rId2"/>
    <p:sldId id="257" r:id="rId3"/>
    <p:sldId id="341" r:id="rId4"/>
    <p:sldId id="306" r:id="rId5"/>
    <p:sldId id="342" r:id="rId6"/>
    <p:sldId id="343" r:id="rId7"/>
    <p:sldId id="348" r:id="rId8"/>
    <p:sldId id="349" r:id="rId9"/>
    <p:sldId id="350" r:id="rId10"/>
    <p:sldId id="355" r:id="rId11"/>
    <p:sldId id="356" r:id="rId12"/>
    <p:sldId id="357" r:id="rId13"/>
    <p:sldId id="351" r:id="rId14"/>
    <p:sldId id="352" r:id="rId15"/>
    <p:sldId id="353" r:id="rId16"/>
    <p:sldId id="354" r:id="rId17"/>
    <p:sldId id="345" r:id="rId18"/>
    <p:sldId id="340" r:id="rId19"/>
    <p:sldId id="358" r:id="rId20"/>
    <p:sldId id="360" r:id="rId21"/>
    <p:sldId id="361" r:id="rId22"/>
    <p:sldId id="359" r:id="rId23"/>
    <p:sldId id="380" r:id="rId24"/>
    <p:sldId id="362" r:id="rId25"/>
    <p:sldId id="385" r:id="rId26"/>
    <p:sldId id="386" r:id="rId27"/>
    <p:sldId id="387" r:id="rId28"/>
    <p:sldId id="363" r:id="rId29"/>
    <p:sldId id="394" r:id="rId30"/>
    <p:sldId id="395" r:id="rId31"/>
    <p:sldId id="392" r:id="rId32"/>
    <p:sldId id="371" r:id="rId33"/>
    <p:sldId id="393" r:id="rId34"/>
    <p:sldId id="389" r:id="rId35"/>
    <p:sldId id="400" r:id="rId36"/>
    <p:sldId id="401" r:id="rId37"/>
    <p:sldId id="396" r:id="rId38"/>
    <p:sldId id="397" r:id="rId39"/>
    <p:sldId id="364" r:id="rId40"/>
    <p:sldId id="365" r:id="rId41"/>
    <p:sldId id="373" r:id="rId42"/>
    <p:sldId id="374" r:id="rId43"/>
    <p:sldId id="375" r:id="rId44"/>
    <p:sldId id="376" r:id="rId45"/>
    <p:sldId id="377" r:id="rId46"/>
    <p:sldId id="378" r:id="rId47"/>
    <p:sldId id="383" r:id="rId48"/>
    <p:sldId id="384" r:id="rId49"/>
    <p:sldId id="399" r:id="rId5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38.wmf"/><Relationship Id="rId7" Type="http://schemas.openxmlformats.org/officeDocument/2006/relationships/image" Target="../media/image44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8.wmf"/><Relationship Id="rId3" Type="http://schemas.openxmlformats.org/officeDocument/2006/relationships/image" Target="../media/image49.wmf"/><Relationship Id="rId7" Type="http://schemas.openxmlformats.org/officeDocument/2006/relationships/image" Target="../media/image52.wmf"/><Relationship Id="rId12" Type="http://schemas.openxmlformats.org/officeDocument/2006/relationships/image" Target="../media/image57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44.wmf"/><Relationship Id="rId10" Type="http://schemas.openxmlformats.org/officeDocument/2006/relationships/image" Target="../media/image55.wmf"/><Relationship Id="rId4" Type="http://schemas.openxmlformats.org/officeDocument/2006/relationships/image" Target="../media/image50.wmf"/><Relationship Id="rId9" Type="http://schemas.openxmlformats.org/officeDocument/2006/relationships/image" Target="../media/image5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30.wmf"/><Relationship Id="rId1" Type="http://schemas.openxmlformats.org/officeDocument/2006/relationships/image" Target="../media/image65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59.wmf"/><Relationship Id="rId7" Type="http://schemas.openxmlformats.org/officeDocument/2006/relationships/image" Target="../media/image74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3.wmf"/><Relationship Id="rId5" Type="http://schemas.openxmlformats.org/officeDocument/2006/relationships/image" Target="../media/image38.wmf"/><Relationship Id="rId4" Type="http://schemas.openxmlformats.org/officeDocument/2006/relationships/image" Target="../media/image7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8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image" Target="../media/image94.wmf"/><Relationship Id="rId7" Type="http://schemas.openxmlformats.org/officeDocument/2006/relationships/image" Target="../media/image97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8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3.wmf"/><Relationship Id="rId4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35D13-A29D-4115-9F9D-57EC2DE48316}" type="datetimeFigureOut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B57B7-22DB-4FAC-BB8F-E5EFEBAF782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3497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</a:t>
            </a:fld>
            <a:endParaRPr lang="sr-Latn-B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40</a:t>
            </a:fld>
            <a:endParaRPr lang="sr-Latn-B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49</a:t>
            </a:fld>
            <a:endParaRPr lang="sr-Latn-B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5</a:t>
            </a:fld>
            <a:endParaRPr lang="sr-Latn-B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15</a:t>
            </a:fld>
            <a:endParaRPr lang="sr-Latn-B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16</a:t>
            </a:fld>
            <a:endParaRPr lang="sr-Latn-B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17</a:t>
            </a:fld>
            <a:endParaRPr lang="sr-Latn-B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21</a:t>
            </a:fld>
            <a:endParaRPr lang="sr-Latn-B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23</a:t>
            </a:fld>
            <a:endParaRPr lang="sr-Latn-B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24</a:t>
            </a:fld>
            <a:endParaRPr lang="sr-Latn-B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39</a:t>
            </a:fld>
            <a:endParaRPr lang="sr-Latn-B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407703-8E16-487E-9C53-5689B35F1D8A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3AA0E7-D7EE-49B6-B6C2-B607531B6015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0CEEA-64DD-4F7E-972B-B3E624173843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15085-61EA-4A77-82EF-793DC7812A8C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45D375-66D2-4263-B149-F7313A838E3D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6EC71E-8544-4CFF-A937-EC4E0B9C919A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E92F60-BD0A-41E4-863C-4EAD360F08C3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F5A6BB-F95F-48BA-89E8-12713FF2513F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5C56F-09EA-4D6C-B4B4-905EB5858423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149468-6968-41E6-80E1-73184D1A2A2E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90319-D2A6-4E1F-B1B3-113C61BEEB69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40A75F-5F73-460E-986C-9D6CF0A14AB4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r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3.wmf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4.bin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wmf"/><Relationship Id="rId11" Type="http://schemas.openxmlformats.org/officeDocument/2006/relationships/image" Target="../media/image19.wmf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5.jpeg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8.jpeg"/><Relationship Id="rId4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1.jpeg"/><Relationship Id="rId4" Type="http://schemas.openxmlformats.org/officeDocument/2006/relationships/image" Target="../media/image3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3.jpeg"/><Relationship Id="rId4" Type="http://schemas.openxmlformats.org/officeDocument/2006/relationships/image" Target="../media/image3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5.jpeg"/><Relationship Id="rId4" Type="http://schemas.openxmlformats.org/officeDocument/2006/relationships/image" Target="../media/image36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2.wmf"/><Relationship Id="rId18" Type="http://schemas.openxmlformats.org/officeDocument/2006/relationships/oleObject" Target="../embeddings/oleObject40.bin"/><Relationship Id="rId3" Type="http://schemas.openxmlformats.org/officeDocument/2006/relationships/oleObject" Target="../embeddings/oleObject32.bin"/><Relationship Id="rId21" Type="http://schemas.openxmlformats.org/officeDocument/2006/relationships/oleObject" Target="../embeddings/oleObject42.bin"/><Relationship Id="rId7" Type="http://schemas.openxmlformats.org/officeDocument/2006/relationships/oleObject" Target="../embeddings/oleObject34.bin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9.bin"/><Relationship Id="rId20" Type="http://schemas.openxmlformats.org/officeDocument/2006/relationships/oleObject" Target="../embeddings/oleObject41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0.wmf"/><Relationship Id="rId11" Type="http://schemas.openxmlformats.org/officeDocument/2006/relationships/image" Target="../media/image41.wmf"/><Relationship Id="rId5" Type="http://schemas.openxmlformats.org/officeDocument/2006/relationships/oleObject" Target="../embeddings/oleObject33.bin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36.bin"/><Relationship Id="rId19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5.bin"/><Relationship Id="rId14" Type="http://schemas.openxmlformats.org/officeDocument/2006/relationships/oleObject" Target="../embeddings/oleObject38.bin"/><Relationship Id="rId22" Type="http://schemas.openxmlformats.org/officeDocument/2006/relationships/image" Target="../media/image46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48.bin"/><Relationship Id="rId18" Type="http://schemas.openxmlformats.org/officeDocument/2006/relationships/oleObject" Target="../embeddings/oleObject51.bin"/><Relationship Id="rId26" Type="http://schemas.openxmlformats.org/officeDocument/2006/relationships/oleObject" Target="../embeddings/oleObject55.bin"/><Relationship Id="rId3" Type="http://schemas.openxmlformats.org/officeDocument/2006/relationships/oleObject" Target="../embeddings/oleObject43.bin"/><Relationship Id="rId21" Type="http://schemas.openxmlformats.org/officeDocument/2006/relationships/image" Target="../media/image54.wmf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50.bin"/><Relationship Id="rId25" Type="http://schemas.openxmlformats.org/officeDocument/2006/relationships/image" Target="../media/image56.wmf"/><Relationship Id="rId3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2.wmf"/><Relationship Id="rId20" Type="http://schemas.openxmlformats.org/officeDocument/2006/relationships/oleObject" Target="../embeddings/oleObject52.bin"/><Relationship Id="rId29" Type="http://schemas.openxmlformats.org/officeDocument/2006/relationships/oleObject" Target="../embeddings/oleObject57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47.bin"/><Relationship Id="rId24" Type="http://schemas.openxmlformats.org/officeDocument/2006/relationships/oleObject" Target="../embeddings/oleObject54.bin"/><Relationship Id="rId32" Type="http://schemas.openxmlformats.org/officeDocument/2006/relationships/image" Target="../media/image58.wmf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23" Type="http://schemas.openxmlformats.org/officeDocument/2006/relationships/image" Target="../media/image55.wmf"/><Relationship Id="rId28" Type="http://schemas.openxmlformats.org/officeDocument/2006/relationships/oleObject" Target="../embeddings/oleObject56.bin"/><Relationship Id="rId10" Type="http://schemas.openxmlformats.org/officeDocument/2006/relationships/image" Target="../media/image50.wmf"/><Relationship Id="rId19" Type="http://schemas.openxmlformats.org/officeDocument/2006/relationships/image" Target="../media/image53.wmf"/><Relationship Id="rId31" Type="http://schemas.openxmlformats.org/officeDocument/2006/relationships/oleObject" Target="../embeddings/oleObject59.bin"/><Relationship Id="rId4" Type="http://schemas.openxmlformats.org/officeDocument/2006/relationships/image" Target="../media/image47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51.wmf"/><Relationship Id="rId22" Type="http://schemas.openxmlformats.org/officeDocument/2006/relationships/oleObject" Target="../embeddings/oleObject53.bin"/><Relationship Id="rId27" Type="http://schemas.openxmlformats.org/officeDocument/2006/relationships/image" Target="../media/image57.wmf"/><Relationship Id="rId30" Type="http://schemas.openxmlformats.org/officeDocument/2006/relationships/oleObject" Target="../embeddings/oleObject5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6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63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image" Target="../media/image66.jpe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65.bin"/><Relationship Id="rId9" Type="http://schemas.openxmlformats.org/officeDocument/2006/relationships/image" Target="../media/image58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6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3.jpeg"/><Relationship Id="rId4" Type="http://schemas.openxmlformats.org/officeDocument/2006/relationships/image" Target="../media/image70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76.bin"/><Relationship Id="rId18" Type="http://schemas.openxmlformats.org/officeDocument/2006/relationships/image" Target="../media/image74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8.bin"/><Relationship Id="rId20" Type="http://schemas.openxmlformats.org/officeDocument/2006/relationships/image" Target="../media/image44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2.bin"/><Relationship Id="rId15" Type="http://schemas.openxmlformats.org/officeDocument/2006/relationships/image" Target="../media/image73.wmf"/><Relationship Id="rId10" Type="http://schemas.openxmlformats.org/officeDocument/2006/relationships/image" Target="../media/image72.wmf"/><Relationship Id="rId19" Type="http://schemas.openxmlformats.org/officeDocument/2006/relationships/oleObject" Target="../embeddings/oleObject80.bin"/><Relationship Id="rId4" Type="http://schemas.openxmlformats.org/officeDocument/2006/relationships/image" Target="../media/image70.wmf"/><Relationship Id="rId9" Type="http://schemas.openxmlformats.org/officeDocument/2006/relationships/oleObject" Target="../embeddings/oleObject74.bin"/><Relationship Id="rId14" Type="http://schemas.openxmlformats.org/officeDocument/2006/relationships/oleObject" Target="../embeddings/oleObject77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8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82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78.jpeg"/><Relationship Id="rId4" Type="http://schemas.openxmlformats.org/officeDocument/2006/relationships/image" Target="../media/image79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80.wmf"/><Relationship Id="rId9" Type="http://schemas.openxmlformats.org/officeDocument/2006/relationships/image" Target="../media/image78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image" Target="../media/image78.jpeg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88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87.bin"/><Relationship Id="rId9" Type="http://schemas.openxmlformats.org/officeDocument/2006/relationships/image" Target="../media/image85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oleObject" Target="../embeddings/oleObject94.bin"/><Relationship Id="rId3" Type="http://schemas.openxmlformats.org/officeDocument/2006/relationships/image" Target="../media/image78.jpeg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89.wmf"/><Relationship Id="rId17" Type="http://schemas.openxmlformats.org/officeDocument/2006/relationships/oleObject" Target="../embeddings/oleObject9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1.wmf"/><Relationship Id="rId1" Type="http://schemas.openxmlformats.org/officeDocument/2006/relationships/vmlDrawing" Target="../drawings/vmlDrawing33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90.bin"/><Relationship Id="rId15" Type="http://schemas.openxmlformats.org/officeDocument/2006/relationships/oleObject" Target="../embeddings/oleObject95.bin"/><Relationship Id="rId10" Type="http://schemas.openxmlformats.org/officeDocument/2006/relationships/image" Target="../media/image88.wmf"/><Relationship Id="rId4" Type="http://schemas.openxmlformats.org/officeDocument/2006/relationships/image" Target="../media/image91.jpeg"/><Relationship Id="rId9" Type="http://schemas.openxmlformats.org/officeDocument/2006/relationships/oleObject" Target="../embeddings/oleObject92.bin"/><Relationship Id="rId14" Type="http://schemas.openxmlformats.org/officeDocument/2006/relationships/image" Target="../media/image90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image" Target="../media/image95.wmf"/><Relationship Id="rId18" Type="http://schemas.openxmlformats.org/officeDocument/2006/relationships/image" Target="../media/image100.jpeg"/><Relationship Id="rId3" Type="http://schemas.openxmlformats.org/officeDocument/2006/relationships/oleObject" Target="../embeddings/oleObject97.bin"/><Relationship Id="rId21" Type="http://schemas.openxmlformats.org/officeDocument/2006/relationships/oleObject" Target="../embeddings/oleObject106.bin"/><Relationship Id="rId7" Type="http://schemas.openxmlformats.org/officeDocument/2006/relationships/oleObject" Target="../embeddings/oleObject99.bin"/><Relationship Id="rId12" Type="http://schemas.openxmlformats.org/officeDocument/2006/relationships/oleObject" Target="../embeddings/oleObject102.bin"/><Relationship Id="rId17" Type="http://schemas.openxmlformats.org/officeDocument/2006/relationships/image" Target="../media/image99.jpe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4.bin"/><Relationship Id="rId20" Type="http://schemas.openxmlformats.org/officeDocument/2006/relationships/image" Target="../media/image97.wmf"/><Relationship Id="rId1" Type="http://schemas.openxmlformats.org/officeDocument/2006/relationships/vmlDrawing" Target="../drawings/vmlDrawing34.vml"/><Relationship Id="rId6" Type="http://schemas.openxmlformats.org/officeDocument/2006/relationships/image" Target="../media/image93.wmf"/><Relationship Id="rId11" Type="http://schemas.openxmlformats.org/officeDocument/2006/relationships/image" Target="../media/image89.wmf"/><Relationship Id="rId5" Type="http://schemas.openxmlformats.org/officeDocument/2006/relationships/oleObject" Target="../embeddings/oleObject98.bin"/><Relationship Id="rId15" Type="http://schemas.openxmlformats.org/officeDocument/2006/relationships/image" Target="../media/image96.wmf"/><Relationship Id="rId10" Type="http://schemas.openxmlformats.org/officeDocument/2006/relationships/oleObject" Target="../embeddings/oleObject101.bin"/><Relationship Id="rId19" Type="http://schemas.openxmlformats.org/officeDocument/2006/relationships/oleObject" Target="../embeddings/oleObject105.bin"/><Relationship Id="rId4" Type="http://schemas.openxmlformats.org/officeDocument/2006/relationships/image" Target="../media/image92.wmf"/><Relationship Id="rId9" Type="http://schemas.openxmlformats.org/officeDocument/2006/relationships/oleObject" Target="../embeddings/oleObject100.bin"/><Relationship Id="rId14" Type="http://schemas.openxmlformats.org/officeDocument/2006/relationships/oleObject" Target="../embeddings/oleObject103.bin"/><Relationship Id="rId22" Type="http://schemas.openxmlformats.org/officeDocument/2006/relationships/image" Target="../media/image98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8.jpe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31387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6000" b="1" dirty="0" smtClean="0"/>
              <a:t>MEHANIKA I </a:t>
            </a:r>
            <a:r>
              <a:rPr lang="sr-Latn-BA" sz="4000" b="1" dirty="0" smtClean="0"/>
              <a:t/>
            </a:r>
            <a:br>
              <a:rPr lang="sr-Latn-BA" sz="4000" b="1" dirty="0" smtClean="0"/>
            </a:br>
            <a:r>
              <a:rPr lang="sr-Latn-BA" sz="4000" b="1" dirty="0" smtClean="0"/>
              <a:t>(STATIKA)</a:t>
            </a:r>
            <a:endParaRPr lang="sr-Latn-B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10516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sr-Latn-RS" sz="4000" dirty="0" smtClean="0"/>
              <a:t>MEH1</a:t>
            </a:r>
            <a:r>
              <a:rPr lang="sr-Latn-RS" sz="4000" dirty="0" smtClean="0">
                <a:sym typeface="Symbol"/>
              </a:rPr>
              <a:t>1</a:t>
            </a:r>
            <a:r>
              <a:rPr lang="en-US" sz="4000" dirty="0" smtClean="0">
                <a:sym typeface="Symbol"/>
              </a:rPr>
              <a:t>6</a:t>
            </a:r>
            <a:r>
              <a:rPr lang="sr-Latn-RS" sz="4000" dirty="0" smtClean="0">
                <a:sym typeface="Symbol"/>
              </a:rPr>
              <a:t>.1</a:t>
            </a:r>
            <a:r>
              <a:rPr lang="en-US" sz="4000" dirty="0" smtClean="0">
                <a:sym typeface="Symbol"/>
              </a:rPr>
              <a:t>7</a:t>
            </a:r>
            <a:r>
              <a:rPr lang="sr-Latn-RS" sz="4000" dirty="0" smtClean="0">
                <a:sym typeface="Symbol"/>
              </a:rPr>
              <a:t>P5</a:t>
            </a:r>
            <a:endParaRPr lang="sr-Latn-BA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F0F9-D4A8-454B-AD2F-BFC34CB3EB63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10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03648" y="476672"/>
            <a:ext cx="734481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Vrednost koeficijenta statičkog trenja možemo odrediti eksperimentalno, pomoću kose ravni.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443174" y="5157192"/>
            <a:ext cx="5081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Uz određivanje koeficijenta statičkog trenja</a:t>
            </a:r>
            <a:endParaRPr lang="en-US" sz="24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74" y="1566094"/>
            <a:ext cx="5081154" cy="3591098"/>
          </a:xfrm>
          <a:prstGeom prst="rect">
            <a:avLst/>
          </a:prstGeom>
          <a:ln w="12700">
            <a:solidFill>
              <a:srgbClr val="993300"/>
            </a:solidFill>
          </a:ln>
        </p:spPr>
      </p:pic>
    </p:spTree>
    <p:extLst>
      <p:ext uri="{BB962C8B-B14F-4D97-AF65-F5344CB8AC3E}">
        <p14:creationId xmlns:p14="http://schemas.microsoft.com/office/powerpoint/2010/main" val="283930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11</a:t>
            </a:fld>
            <a:endParaRPr lang="sr-Latn-B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083918"/>
              </p:ext>
            </p:extLst>
          </p:nvPr>
        </p:nvGraphicFramePr>
        <p:xfrm>
          <a:off x="6290333" y="5213636"/>
          <a:ext cx="388937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78" name="Equation" r:id="rId3" imgW="190417" imgH="152334" progId="">
                  <p:embed/>
                </p:oleObj>
              </mc:Choice>
              <mc:Fallback>
                <p:oleObj name="Equation" r:id="rId3" imgW="190417" imgH="152334" progId="">
                  <p:embed/>
                  <p:pic>
                    <p:nvPicPr>
                      <p:cNvPr id="0" name="Picture 2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0333" y="5213636"/>
                        <a:ext cx="388937" cy="301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611333"/>
              </p:ext>
            </p:extLst>
          </p:nvPr>
        </p:nvGraphicFramePr>
        <p:xfrm>
          <a:off x="6808788" y="4941888"/>
          <a:ext cx="1595437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79" name="Equation" r:id="rId5" imgW="787058" imgH="406224" progId="">
                  <p:embed/>
                </p:oleObj>
              </mc:Choice>
              <mc:Fallback>
                <p:oleObj name="Equation" r:id="rId5" imgW="787058" imgH="406224" progId="">
                  <p:embed/>
                  <p:pic>
                    <p:nvPicPr>
                      <p:cNvPr id="0" name="Picture 2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8788" y="4941888"/>
                        <a:ext cx="1595437" cy="811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99247" y="4293096"/>
            <a:ext cx="308796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Iz statičkih uslova ravnoteže: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425355"/>
              </p:ext>
            </p:extLst>
          </p:nvPr>
        </p:nvGraphicFramePr>
        <p:xfrm>
          <a:off x="3208338" y="4864100"/>
          <a:ext cx="2957512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80" name="Equation" r:id="rId7" imgW="1460500" imgH="508000" progId="">
                  <p:embed/>
                </p:oleObj>
              </mc:Choice>
              <mc:Fallback>
                <p:oleObj name="Equation" r:id="rId7" imgW="1460500" imgH="508000" progId="">
                  <p:embed/>
                  <p:pic>
                    <p:nvPicPr>
                      <p:cNvPr id="0" name="Picture 2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338" y="4864100"/>
                        <a:ext cx="2957512" cy="1012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62" y="548680"/>
            <a:ext cx="5081154" cy="3591098"/>
          </a:xfrm>
          <a:prstGeom prst="rect">
            <a:avLst/>
          </a:prstGeom>
          <a:ln w="12700">
            <a:solidFill>
              <a:srgbClr val="993300"/>
            </a:solidFill>
          </a:ln>
        </p:spPr>
      </p:pic>
    </p:spTree>
    <p:extLst>
      <p:ext uri="{BB962C8B-B14F-4D97-AF65-F5344CB8AC3E}">
        <p14:creationId xmlns:p14="http://schemas.microsoft.com/office/powerpoint/2010/main" val="9933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12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65346"/>
              </p:ext>
            </p:extLst>
          </p:nvPr>
        </p:nvGraphicFramePr>
        <p:xfrm>
          <a:off x="6808069" y="5369768"/>
          <a:ext cx="388938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5" name="Equation" r:id="rId3" imgW="190417" imgH="152334" progId="">
                  <p:embed/>
                </p:oleObj>
              </mc:Choice>
              <mc:Fallback>
                <p:oleObj name="Equation" r:id="rId3" imgW="190417" imgH="152334" progId="">
                  <p:embed/>
                  <p:pic>
                    <p:nvPicPr>
                      <p:cNvPr id="0" name="Picture 3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8069" y="5369768"/>
                        <a:ext cx="388938" cy="301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974592"/>
              </p:ext>
            </p:extLst>
          </p:nvPr>
        </p:nvGraphicFramePr>
        <p:xfrm>
          <a:off x="7215188" y="5273675"/>
          <a:ext cx="123666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6" name="Equation" r:id="rId5" imgW="609600" imgH="228600" progId="">
                  <p:embed/>
                </p:oleObj>
              </mc:Choice>
              <mc:Fallback>
                <p:oleObj name="Equation" r:id="rId5" imgW="609600" imgH="228600" progId="">
                  <p:embed/>
                  <p:pic>
                    <p:nvPicPr>
                      <p:cNvPr id="0" name="Picture 3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188" y="5273675"/>
                        <a:ext cx="1236662" cy="455613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148152" y="5013176"/>
            <a:ext cx="165618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pa će biti: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62" y="404664"/>
            <a:ext cx="5081154" cy="3591098"/>
          </a:xfrm>
          <a:prstGeom prst="rect">
            <a:avLst/>
          </a:prstGeom>
          <a:ln w="12700">
            <a:solidFill>
              <a:srgbClr val="9933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148152" y="4149080"/>
            <a:ext cx="423216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Za neko </a:t>
            </a:r>
            <a:r>
              <a:rPr lang="sr-Latn-RS" sz="2800" dirty="0" smtClean="0">
                <a:solidFill>
                  <a:srgbClr val="C00000"/>
                </a:solidFill>
                <a:sym typeface="Symbol"/>
              </a:rPr>
              <a:t>=</a:t>
            </a:r>
            <a:r>
              <a:rPr lang="sr-Latn-RS" sz="2800" baseline="-25000" dirty="0" smtClean="0">
                <a:solidFill>
                  <a:srgbClr val="C00000"/>
                </a:solidFill>
                <a:sym typeface="Symbol"/>
              </a:rPr>
              <a:t>0</a:t>
            </a:r>
            <a:r>
              <a:rPr lang="sr-Latn-RS" sz="2800" dirty="0" smtClean="0">
                <a:solidFill>
                  <a:srgbClr val="C00000"/>
                </a:solidFill>
              </a:rPr>
              <a:t> </a:t>
            </a:r>
            <a:r>
              <a:rPr lang="sr-Latn-RS" sz="2800" dirty="0" smtClean="0"/>
              <a:t>imaćemo: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123957"/>
              </p:ext>
            </p:extLst>
          </p:nvPr>
        </p:nvGraphicFramePr>
        <p:xfrm>
          <a:off x="6956623" y="4406393"/>
          <a:ext cx="164782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7" name="Equation" r:id="rId8" imgW="812447" imgH="266584" progId="">
                  <p:embed/>
                </p:oleObj>
              </mc:Choice>
              <mc:Fallback>
                <p:oleObj name="Equation" r:id="rId8" imgW="812447" imgH="266584" progId="">
                  <p:embed/>
                  <p:pic>
                    <p:nvPicPr>
                      <p:cNvPr id="0" name="Picture 3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6623" y="4406393"/>
                        <a:ext cx="1647825" cy="531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480260"/>
              </p:ext>
            </p:extLst>
          </p:nvPr>
        </p:nvGraphicFramePr>
        <p:xfrm>
          <a:off x="4906963" y="5033963"/>
          <a:ext cx="1878012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8" name="Equation" r:id="rId10" imgW="927100" imgH="457200" progId="">
                  <p:embed/>
                </p:oleObj>
              </mc:Choice>
              <mc:Fallback>
                <p:oleObj name="Equation" r:id="rId10" imgW="927100" imgH="457200" progId="">
                  <p:embed/>
                  <p:pic>
                    <p:nvPicPr>
                      <p:cNvPr id="0" name="Picture 3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963" y="5033963"/>
                        <a:ext cx="1878012" cy="912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254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13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04" y="646299"/>
            <a:ext cx="5212080" cy="369708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03648" y="3789040"/>
            <a:ext cx="554461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Čim se telo usled delovanja vučne sile, pokrene, kretanju će se suprotstavljati </a:t>
            </a:r>
            <a:r>
              <a:rPr lang="sr-Latn-RS" sz="2400" dirty="0" smtClean="0">
                <a:solidFill>
                  <a:srgbClr val="006600"/>
                </a:solidFill>
              </a:rPr>
              <a:t>sila trenja pri klizanju </a:t>
            </a:r>
            <a:r>
              <a:rPr lang="sr-Latn-RS" sz="2400" dirty="0" smtClean="0"/>
              <a:t>ili </a:t>
            </a:r>
            <a:r>
              <a:rPr lang="sr-Latn-RS" sz="2400" dirty="0" smtClean="0">
                <a:solidFill>
                  <a:srgbClr val="006600"/>
                </a:solidFill>
              </a:rPr>
              <a:t>dinamička sila trenja</a:t>
            </a:r>
            <a:r>
              <a:rPr lang="sr-Latn-RS" sz="2400" dirty="0" smtClean="0"/>
              <a:t>.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158667"/>
              </p:ext>
            </p:extLst>
          </p:nvPr>
        </p:nvGraphicFramePr>
        <p:xfrm>
          <a:off x="6732588" y="4748213"/>
          <a:ext cx="146685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4" name="Equation" r:id="rId4" imgW="723600" imgH="241200" progId="Equation.DSMT4">
                  <p:embed/>
                </p:oleObj>
              </mc:Choice>
              <mc:Fallback>
                <p:oleObj name="Equation" r:id="rId4" imgW="723600" imgH="2412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4748213"/>
                        <a:ext cx="1466850" cy="481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231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14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3463602" y="3124125"/>
            <a:ext cx="4780806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neimenovan je broj i predstavlja  </a:t>
            </a:r>
            <a:r>
              <a:rPr lang="sr-Latn-RS" sz="2800" dirty="0" smtClean="0">
                <a:solidFill>
                  <a:srgbClr val="C00000"/>
                </a:solidFill>
              </a:rPr>
              <a:t>koeficijent trenja pri klizanju </a:t>
            </a:r>
            <a:r>
              <a:rPr lang="sr-Latn-RS" sz="2800" dirty="0" smtClean="0"/>
              <a:t>ili </a:t>
            </a:r>
            <a:r>
              <a:rPr lang="sr-Latn-RS" sz="2800" dirty="0" smtClean="0">
                <a:solidFill>
                  <a:srgbClr val="002060"/>
                </a:solidFill>
              </a:rPr>
              <a:t>koeficijent dinamičkog trenja</a:t>
            </a:r>
            <a:r>
              <a:rPr lang="sr-Latn-RS" sz="2800" dirty="0" smtClean="0"/>
              <a:t>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807419" y="1251917"/>
            <a:ext cx="2808312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Koeficijent proporcionalnosti </a:t>
            </a:r>
            <a:r>
              <a:rPr lang="sr-Latn-RS" sz="2800" dirty="0" smtClean="0">
                <a:solidFill>
                  <a:srgbClr val="C00000"/>
                </a:solidFill>
                <a:sym typeface="Symbol"/>
              </a:rPr>
              <a:t></a:t>
            </a:r>
            <a:r>
              <a:rPr lang="sr-Latn-RS" sz="2800" baseline="-25000" dirty="0" smtClean="0">
                <a:solidFill>
                  <a:srgbClr val="C00000"/>
                </a:solidFill>
                <a:sym typeface="Symbol"/>
              </a:rPr>
              <a:t>d</a:t>
            </a:r>
            <a:r>
              <a:rPr lang="sr-Latn-RS" sz="2800" dirty="0" smtClean="0"/>
              <a:t> u 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574074"/>
              </p:ext>
            </p:extLst>
          </p:nvPr>
        </p:nvGraphicFramePr>
        <p:xfrm>
          <a:off x="3489325" y="2390775"/>
          <a:ext cx="14668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9" name="Equation" r:id="rId3" imgW="723600" imgH="241200" progId="Equation.DSMT4">
                  <p:embed/>
                </p:oleObj>
              </mc:Choice>
              <mc:Fallback>
                <p:oleObj name="Equation" r:id="rId3" imgW="723600" imgH="24120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325" y="2390775"/>
                        <a:ext cx="1466850" cy="481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4" idx="0"/>
            <a:endCxn id="7" idx="3"/>
          </p:cNvCxnSpPr>
          <p:nvPr/>
        </p:nvCxnSpPr>
        <p:spPr>
          <a:xfrm rot="16200000" flipV="1">
            <a:off x="5159289" y="2429408"/>
            <a:ext cx="492299" cy="897135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17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RS" sz="3000" dirty="0" smtClean="0"/>
              <a:t>Trenje klizanja je proučavao francuski inženjer Kulon (</a:t>
            </a:r>
            <a:r>
              <a:rPr lang="sr-Latn-RS" sz="3000" dirty="0" err="1" smtClean="0"/>
              <a:t>Coulomb</a:t>
            </a:r>
            <a:r>
              <a:rPr lang="sr-Latn-RS" sz="3000" dirty="0" smtClean="0"/>
              <a:t>).</a:t>
            </a:r>
          </a:p>
          <a:p>
            <a:pPr algn="just"/>
            <a:r>
              <a:rPr lang="sr-Latn-RS" sz="3000" dirty="0" smtClean="0"/>
              <a:t>Kulon je posle iscrpnog eksperimentalnog istraživanja došao do sljedećih zakona:</a:t>
            </a:r>
          </a:p>
          <a:p>
            <a:pPr lvl="1" algn="just"/>
            <a:r>
              <a:rPr lang="sr-Latn-RS" dirty="0" smtClean="0">
                <a:solidFill>
                  <a:srgbClr val="006600"/>
                </a:solidFill>
              </a:rPr>
              <a:t>Sila statičkog </a:t>
            </a:r>
            <a:r>
              <a:rPr lang="sr-Latn-RS" dirty="0" smtClean="0"/>
              <a:t>ili </a:t>
            </a:r>
            <a:r>
              <a:rPr lang="sr-Latn-RS" dirty="0" smtClean="0">
                <a:solidFill>
                  <a:srgbClr val="00B050"/>
                </a:solidFill>
              </a:rPr>
              <a:t>dinamičkog trenja </a:t>
            </a:r>
            <a:r>
              <a:rPr lang="sr-Latn-RS" dirty="0" smtClean="0"/>
              <a:t>ima pravac dodirne tangente dva tela u kontaktu.</a:t>
            </a:r>
          </a:p>
          <a:p>
            <a:pPr lvl="1" algn="just"/>
            <a:r>
              <a:rPr lang="sr-Latn-RS" dirty="0" smtClean="0">
                <a:solidFill>
                  <a:srgbClr val="00B050"/>
                </a:solidFill>
              </a:rPr>
              <a:t>Dinamička sila trenja </a:t>
            </a:r>
            <a:r>
              <a:rPr lang="sr-Latn-RS" dirty="0" smtClean="0"/>
              <a:t>suprotna je brzini klizanja.</a:t>
            </a:r>
          </a:p>
          <a:p>
            <a:pPr lvl="1" algn="just"/>
            <a:r>
              <a:rPr lang="sr-Latn-RS" dirty="0" smtClean="0"/>
              <a:t>U dovoljno širokoj oblasti sila trenja, </a:t>
            </a:r>
            <a:r>
              <a:rPr lang="sr-Latn-RS" dirty="0" smtClean="0">
                <a:solidFill>
                  <a:srgbClr val="006600"/>
                </a:solidFill>
              </a:rPr>
              <a:t>statička</a:t>
            </a:r>
            <a:r>
              <a:rPr lang="sr-Latn-RS" dirty="0" smtClean="0"/>
              <a:t> ili </a:t>
            </a:r>
            <a:r>
              <a:rPr lang="sr-Latn-RS" dirty="0" smtClean="0">
                <a:solidFill>
                  <a:srgbClr val="00B050"/>
                </a:solidFill>
              </a:rPr>
              <a:t>dinamička</a:t>
            </a:r>
            <a:r>
              <a:rPr lang="sr-Latn-RS" dirty="0" smtClean="0"/>
              <a:t>, </a:t>
            </a:r>
            <a:r>
              <a:rPr lang="sr-Latn-RS" dirty="0" smtClean="0">
                <a:solidFill>
                  <a:srgbClr val="002060"/>
                </a:solidFill>
              </a:rPr>
              <a:t>ne zavisi od veličine dodirne površine</a:t>
            </a:r>
            <a:r>
              <a:rPr lang="sr-Latn-RS" dirty="0" smtClean="0"/>
              <a:t>.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15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46372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lvl="1" algn="just"/>
            <a:r>
              <a:rPr lang="sr-Latn-RS" dirty="0" smtClean="0"/>
              <a:t>Vrednost </a:t>
            </a:r>
            <a:r>
              <a:rPr lang="sr-Latn-RS" dirty="0" smtClean="0">
                <a:solidFill>
                  <a:srgbClr val="00B050"/>
                </a:solidFill>
              </a:rPr>
              <a:t>koeficijenta dinamičkog trenja </a:t>
            </a:r>
            <a:r>
              <a:rPr lang="sr-Latn-RS" dirty="0" smtClean="0"/>
              <a:t>zavisi od materijala i stanja dodirnih površina.</a:t>
            </a:r>
          </a:p>
          <a:p>
            <a:pPr lvl="1" algn="just"/>
            <a:r>
              <a:rPr lang="sr-Latn-RS" dirty="0" smtClean="0">
                <a:solidFill>
                  <a:srgbClr val="00B050"/>
                </a:solidFill>
              </a:rPr>
              <a:t>Koeficijent dinamičkog trenja </a:t>
            </a:r>
            <a:r>
              <a:rPr lang="sr-Latn-RS" dirty="0" smtClean="0"/>
              <a:t>uvek je manji od </a:t>
            </a:r>
            <a:r>
              <a:rPr lang="sr-Latn-RS" dirty="0" smtClean="0">
                <a:solidFill>
                  <a:srgbClr val="006600"/>
                </a:solidFill>
              </a:rPr>
              <a:t>koeficijenta statičkog trenja</a:t>
            </a:r>
            <a:r>
              <a:rPr lang="sr-Latn-RS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16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5378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r>
              <a:rPr lang="sr-Latn-RS" sz="3000" b="1" dirty="0" smtClean="0"/>
              <a:t>Reakcija hrapave veze, ugao trenja i konus trenja</a:t>
            </a:r>
          </a:p>
          <a:p>
            <a:pPr lvl="1" algn="just"/>
            <a:r>
              <a:rPr lang="sr-Latn-RS" i="1" dirty="0" smtClean="0"/>
              <a:t>Reakcija hrapave veze </a:t>
            </a:r>
            <a:r>
              <a:rPr lang="sr-Latn-RS" dirty="0" smtClean="0"/>
              <a:t>predstavlja geometrijsku sumu </a:t>
            </a:r>
            <a:r>
              <a:rPr lang="sr-Latn-RS" dirty="0" smtClean="0">
                <a:solidFill>
                  <a:srgbClr val="002060"/>
                </a:solidFill>
              </a:rPr>
              <a:t>normalne</a:t>
            </a:r>
            <a:r>
              <a:rPr lang="sr-Latn-RS" dirty="0" smtClean="0"/>
              <a:t> i </a:t>
            </a:r>
            <a:r>
              <a:rPr lang="sr-Latn-RS" dirty="0" err="1" smtClean="0">
                <a:solidFill>
                  <a:srgbClr val="006600"/>
                </a:solidFill>
              </a:rPr>
              <a:t>tangencijalne</a:t>
            </a:r>
            <a:r>
              <a:rPr lang="sr-Latn-RS" dirty="0" smtClean="0">
                <a:solidFill>
                  <a:srgbClr val="006600"/>
                </a:solidFill>
              </a:rPr>
              <a:t> komponente</a:t>
            </a:r>
            <a:r>
              <a:rPr lang="sr-Latn-RS" dirty="0" smtClean="0"/>
              <a:t>.</a:t>
            </a:r>
          </a:p>
          <a:p>
            <a:pPr lvl="1" algn="just"/>
            <a:r>
              <a:rPr lang="sr-Latn-RS" dirty="0" smtClean="0"/>
              <a:t>Pravac, odnosno napadna linija </a:t>
            </a:r>
            <a:r>
              <a:rPr lang="sr-Latn-RS" i="1" dirty="0" smtClean="0"/>
              <a:t>ukupne reakcije vezi</a:t>
            </a:r>
            <a:r>
              <a:rPr lang="sr-Latn-RS" dirty="0" smtClean="0"/>
              <a:t> gradi sa pravcem </a:t>
            </a:r>
            <a:r>
              <a:rPr lang="sr-Latn-RS" dirty="0" smtClean="0">
                <a:solidFill>
                  <a:srgbClr val="002060"/>
                </a:solidFill>
              </a:rPr>
              <a:t>normalne komponente</a:t>
            </a:r>
            <a:r>
              <a:rPr lang="sr-Latn-RS" dirty="0" smtClean="0"/>
              <a:t>, određen ugao </a:t>
            </a:r>
            <a:r>
              <a:rPr lang="sr-Latn-RS" dirty="0" smtClean="0">
                <a:sym typeface="Symbol"/>
              </a:rPr>
              <a:t>.</a:t>
            </a:r>
          </a:p>
          <a:p>
            <a:pPr lvl="1" algn="just"/>
            <a:r>
              <a:rPr lang="sr-Latn-RS" dirty="0" smtClean="0">
                <a:solidFill>
                  <a:srgbClr val="006600"/>
                </a:solidFill>
                <a:sym typeface="Symbol"/>
              </a:rPr>
              <a:t>Maksimalnoj sili statičkog trenja</a:t>
            </a:r>
            <a:r>
              <a:rPr lang="sr-Latn-RS" dirty="0" smtClean="0">
                <a:sym typeface="Symbol"/>
              </a:rPr>
              <a:t>, odgovara ugao </a:t>
            </a:r>
            <a:r>
              <a:rPr lang="sr-Latn-RS" baseline="-25000" dirty="0" smtClean="0">
                <a:sym typeface="Symbol"/>
              </a:rPr>
              <a:t>0</a:t>
            </a:r>
            <a:r>
              <a:rPr lang="sr-Latn-RS" dirty="0" smtClean="0">
                <a:sym typeface="Symbol"/>
              </a:rPr>
              <a:t>.</a:t>
            </a:r>
            <a:endParaRPr lang="sr-Latn-R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17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28354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18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33" y="1340768"/>
            <a:ext cx="4002578" cy="2649683"/>
          </a:xfrm>
          <a:prstGeom prst="rect">
            <a:avLst/>
          </a:prstGeom>
          <a:ln w="12700">
            <a:solidFill>
              <a:srgbClr val="9933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196033" y="4047455"/>
            <a:ext cx="4002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Ukupna reakcija hrapave veze</a:t>
            </a:r>
            <a:endParaRPr lang="en-US" sz="2400" i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814831"/>
              </p:ext>
            </p:extLst>
          </p:nvPr>
        </p:nvGraphicFramePr>
        <p:xfrm>
          <a:off x="6300489" y="1359843"/>
          <a:ext cx="14398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7" name="Equation" r:id="rId4" imgW="710891" imgH="253890" progId="">
                  <p:embed/>
                </p:oleObj>
              </mc:Choice>
              <mc:Fallback>
                <p:oleObj name="Equation" r:id="rId4" imgW="710891" imgH="253890" progId="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489" y="1359843"/>
                        <a:ext cx="1439863" cy="5064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741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19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331640" y="466185"/>
            <a:ext cx="697641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Maksimalnoj ukupnoj reakciji hrapave veze odgovara otklon od normalne komponente definisan uglom </a:t>
            </a:r>
            <a:r>
              <a:rPr lang="sr-Latn-RS" sz="2400" b="1" dirty="0" smtClean="0">
                <a:sym typeface="Symbol"/>
              </a:rPr>
              <a:t></a:t>
            </a:r>
            <a:r>
              <a:rPr lang="sr-Latn-RS" sz="2400" b="1" baseline="-25000" dirty="0" smtClean="0">
                <a:sym typeface="Symbol"/>
              </a:rPr>
              <a:t>0</a:t>
            </a:r>
            <a:r>
              <a:rPr lang="sr-Latn-RS" sz="2400" dirty="0" smtClean="0">
                <a:sym typeface="Symbol"/>
              </a:rPr>
              <a:t> koji se </a:t>
            </a:r>
            <a:r>
              <a:rPr lang="sr-Latn-RS" sz="2400" b="1" dirty="0" smtClean="0">
                <a:sym typeface="Symbol"/>
              </a:rPr>
              <a:t>zove ugao trenja</a:t>
            </a:r>
            <a:r>
              <a:rPr lang="sr-Latn-RS" sz="2400" dirty="0" smtClean="0">
                <a:sym typeface="Symbol"/>
              </a:rPr>
              <a:t>.</a:t>
            </a:r>
            <a:r>
              <a:rPr lang="sr-Latn-RS" sz="2400" dirty="0" smtClean="0"/>
              <a:t> 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962166"/>
              </p:ext>
            </p:extLst>
          </p:nvPr>
        </p:nvGraphicFramePr>
        <p:xfrm>
          <a:off x="5954911" y="1844824"/>
          <a:ext cx="2649537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0" name="Equation" r:id="rId3" imgW="1308100" imgH="558800" progId="">
                  <p:embed/>
                </p:oleObj>
              </mc:Choice>
              <mc:Fallback>
                <p:oleObj name="Equation" r:id="rId3" imgW="1308100" imgH="5588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911" y="1844824"/>
                        <a:ext cx="2649537" cy="1114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31641" y="4653136"/>
            <a:ext cx="4245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Maksimalna ukupna reakcija hrapave veze, za dva smera maksimalne vučne sile</a:t>
            </a:r>
            <a:endParaRPr lang="en-US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9" y="3789040"/>
            <a:ext cx="201622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Ovde imamo </a:t>
            </a:r>
            <a:r>
              <a:rPr lang="sr-Latn-RS" sz="2400" i="1" dirty="0" smtClean="0"/>
              <a:t>trougao trenja</a:t>
            </a:r>
            <a:r>
              <a:rPr lang="sr-Latn-R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3499"/>
            <a:ext cx="4245726" cy="2774373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12" name="Elbow Connector 11"/>
          <p:cNvCxnSpPr>
            <a:stCxn id="4" idx="3"/>
            <a:endCxn id="10" idx="1"/>
          </p:cNvCxnSpPr>
          <p:nvPr/>
        </p:nvCxnSpPr>
        <p:spPr>
          <a:xfrm>
            <a:off x="5577366" y="3270686"/>
            <a:ext cx="866843" cy="933853"/>
          </a:xfrm>
          <a:prstGeom prst="bentConnector3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97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/>
              <a:t>TRENJE KLIZANJA I KOTRLJANJA</a:t>
            </a:r>
            <a:r>
              <a:rPr lang="sr-Latn-BA" sz="3200" b="1" dirty="0" smtClean="0"/>
              <a:t> </a:t>
            </a:r>
            <a:endParaRPr lang="sr-Latn-B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Autofit/>
          </a:bodyPr>
          <a:lstStyle/>
          <a:p>
            <a:r>
              <a:rPr lang="sr-Latn-BA" sz="3000" b="1" dirty="0" smtClean="0"/>
              <a:t>Zakoni trenja klizanja</a:t>
            </a:r>
          </a:p>
          <a:p>
            <a:pPr lvl="1" algn="just"/>
            <a:r>
              <a:rPr lang="sr-Latn-RS" dirty="0" smtClean="0"/>
              <a:t>Zamislimo kruto telo na ravnoj i idealno glatkoj površi.</a:t>
            </a:r>
          </a:p>
          <a:p>
            <a:pPr lvl="1" algn="just"/>
            <a:r>
              <a:rPr lang="sr-Latn-RS" dirty="0" smtClean="0"/>
              <a:t>Ravnotežu ovako zamišljenog tela obezbediće uravnotežavajući sistem sila, kojeg čine: </a:t>
            </a:r>
            <a:r>
              <a:rPr lang="sr-Latn-RS" dirty="0" smtClean="0">
                <a:solidFill>
                  <a:srgbClr val="C00000"/>
                </a:solidFill>
              </a:rPr>
              <a:t>sopstvena težina </a:t>
            </a:r>
            <a:r>
              <a:rPr lang="sr-Latn-RS" dirty="0" smtClean="0"/>
              <a:t>i </a:t>
            </a:r>
            <a:r>
              <a:rPr lang="sr-Latn-RS" dirty="0" smtClean="0">
                <a:solidFill>
                  <a:srgbClr val="002060"/>
                </a:solidFill>
              </a:rPr>
              <a:t>normalna reakcija veze</a:t>
            </a:r>
            <a:r>
              <a:rPr lang="sr-Latn-RS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6278-74E7-41EB-8DC3-E1AB34BE32F8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</a:t>
            </a:fld>
            <a:endParaRPr lang="sr-Latn-B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20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90328" y="466185"/>
            <a:ext cx="721412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Za mnoštvo </a:t>
            </a:r>
            <a:r>
              <a:rPr lang="sr-Latn-RS" sz="2400" dirty="0" smtClean="0">
                <a:solidFill>
                  <a:srgbClr val="006600"/>
                </a:solidFill>
              </a:rPr>
              <a:t>maksimalnih vučnih sila </a:t>
            </a:r>
            <a:r>
              <a:rPr lang="sr-Latn-RS" sz="2400" dirty="0" smtClean="0"/>
              <a:t>imali bi mnoštvo </a:t>
            </a:r>
            <a:r>
              <a:rPr lang="sr-Latn-RS" sz="2400" b="1" dirty="0" smtClean="0"/>
              <a:t>maksimalnih ukupnih reakcija hrapave veze</a:t>
            </a:r>
            <a:r>
              <a:rPr lang="sr-Latn-RS" sz="2400" dirty="0" smtClean="0"/>
              <a:t> koje bi se podudarale sa </a:t>
            </a:r>
            <a:r>
              <a:rPr lang="sr-Latn-RS" sz="2400" dirty="0" err="1" smtClean="0"/>
              <a:t>izvodnicama</a:t>
            </a:r>
            <a:r>
              <a:rPr lang="sr-Latn-RS" sz="2400" dirty="0" smtClean="0"/>
              <a:t> konusa koji se zove </a:t>
            </a:r>
            <a:r>
              <a:rPr lang="sr-Latn-RS" sz="2400" dirty="0" smtClean="0">
                <a:solidFill>
                  <a:srgbClr val="006600"/>
                </a:solidFill>
              </a:rPr>
              <a:t>konus trenja</a:t>
            </a:r>
            <a:r>
              <a:rPr lang="sr-Latn-RS" sz="2400" dirty="0" smtClean="0">
                <a:sym typeface="Symbol"/>
              </a:rPr>
              <a:t>.</a:t>
            </a:r>
            <a:r>
              <a:rPr lang="sr-Latn-RS" sz="2400" dirty="0" smtClean="0"/>
              <a:t>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62" y="2204864"/>
            <a:ext cx="6567054" cy="3117272"/>
          </a:xfrm>
          <a:prstGeom prst="rect">
            <a:avLst/>
          </a:prstGeom>
          <a:ln w="12700">
            <a:solidFill>
              <a:srgbClr val="9933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36042" y="5343599"/>
            <a:ext cx="6580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Ilustracija konusa trenja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59233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RS" sz="3000" dirty="0" smtClean="0"/>
              <a:t>Plašt (omotač) konusa trenja je geometrijsko mesto svih maksimalnih ukupnih reakcija hrapave veze.</a:t>
            </a:r>
          </a:p>
          <a:p>
            <a:pPr algn="just"/>
            <a:r>
              <a:rPr lang="sr-Latn-RS" sz="3000" dirty="0" smtClean="0"/>
              <a:t>Unutar konusa trenja je skup svih mogućih ukupnih reakcija hrapave veze pri mirovanju.</a:t>
            </a:r>
          </a:p>
          <a:p>
            <a:pPr algn="just"/>
            <a:r>
              <a:rPr lang="sr-Latn-RS" sz="3000" dirty="0" smtClean="0"/>
              <a:t>Usled delovanja napadne </a:t>
            </a:r>
            <a:r>
              <a:rPr lang="sr-Latn-RS" sz="3000" dirty="0" smtClean="0">
                <a:solidFill>
                  <a:srgbClr val="FF0000"/>
                </a:solidFill>
              </a:rPr>
              <a:t>sile</a:t>
            </a:r>
            <a:r>
              <a:rPr lang="sr-Latn-RS" sz="3000" dirty="0" smtClean="0"/>
              <a:t> koja je </a:t>
            </a:r>
            <a:r>
              <a:rPr lang="sr-Latn-RS" sz="3000" dirty="0" smtClean="0">
                <a:solidFill>
                  <a:srgbClr val="FF0000"/>
                </a:solidFill>
              </a:rPr>
              <a:t>unutar konusa trenja</a:t>
            </a:r>
            <a:r>
              <a:rPr lang="sr-Latn-RS" sz="3000" dirty="0" smtClean="0"/>
              <a:t> i usmerenu ka njegovom </a:t>
            </a:r>
            <a:r>
              <a:rPr lang="sr-Latn-RS" sz="3000" dirty="0" smtClean="0">
                <a:solidFill>
                  <a:srgbClr val="FF0000"/>
                </a:solidFill>
              </a:rPr>
              <a:t>vrhu</a:t>
            </a:r>
            <a:r>
              <a:rPr lang="sr-Latn-RS" sz="3000" dirty="0" smtClean="0"/>
              <a:t>, </a:t>
            </a:r>
            <a:r>
              <a:rPr lang="sr-Latn-RS" sz="3000" b="1" dirty="0" smtClean="0">
                <a:solidFill>
                  <a:srgbClr val="FF0000"/>
                </a:solidFill>
              </a:rPr>
              <a:t>neće doći do pomeranja </a:t>
            </a:r>
            <a:r>
              <a:rPr lang="sr-Latn-RS" sz="3000" dirty="0" smtClean="0"/>
              <a:t>tela jer će se ista uravnotežiti ukupnom reakcijom veze.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21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7758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22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547664" y="3678123"/>
            <a:ext cx="3228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Napadna sila unutar konusa trenja usmerena ka njegovom vrhu</a:t>
            </a:r>
            <a:endParaRPr lang="en-US" sz="2400" i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05928"/>
              </p:ext>
            </p:extLst>
          </p:nvPr>
        </p:nvGraphicFramePr>
        <p:xfrm>
          <a:off x="5004048" y="908720"/>
          <a:ext cx="8477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1" name="Equation" r:id="rId3" imgW="419100" imgH="228600" progId="">
                  <p:embed/>
                </p:oleObj>
              </mc:Choice>
              <mc:Fallback>
                <p:oleObj name="Equation" r:id="rId3" imgW="419100" imgH="228600" progId="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908720"/>
                        <a:ext cx="847725" cy="455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316" y="902919"/>
            <a:ext cx="2436876" cy="277520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148064" y="2420888"/>
            <a:ext cx="288031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U ovom slučaju kruto telo uvek miruje.</a:t>
            </a:r>
            <a:endParaRPr lang="en-US" sz="2400" dirty="0"/>
          </a:p>
        </p:txBody>
      </p:sp>
      <p:cxnSp>
        <p:nvCxnSpPr>
          <p:cNvPr id="11" name="Elbow Connector 10"/>
          <p:cNvCxnSpPr>
            <a:stCxn id="8" idx="3"/>
            <a:endCxn id="9" idx="1"/>
          </p:cNvCxnSpPr>
          <p:nvPr/>
        </p:nvCxnSpPr>
        <p:spPr>
          <a:xfrm>
            <a:off x="4405192" y="2290521"/>
            <a:ext cx="742872" cy="545866"/>
          </a:xfrm>
          <a:prstGeom prst="bentConnector3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45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RS" sz="3000" b="1" dirty="0" smtClean="0"/>
              <a:t>Ravnoteža tela pri trenju</a:t>
            </a:r>
            <a:endParaRPr lang="sr-Latn-RS" sz="3000" dirty="0" smtClean="0"/>
          </a:p>
          <a:p>
            <a:pPr lvl="1" algn="just"/>
            <a:r>
              <a:rPr lang="sr-Latn-RS" dirty="0" smtClean="0"/>
              <a:t>Proučavanje </a:t>
            </a:r>
            <a:r>
              <a:rPr lang="sr-Latn-RS" dirty="0" smtClean="0">
                <a:solidFill>
                  <a:srgbClr val="FF0000"/>
                </a:solidFill>
              </a:rPr>
              <a:t>ravnoteže tela</a:t>
            </a:r>
            <a:r>
              <a:rPr lang="sr-Latn-RS" dirty="0" smtClean="0"/>
              <a:t>, uzimanjem u obzir trenja, svodi se na razmatranje graničnog slučaja, kad </a:t>
            </a:r>
            <a:r>
              <a:rPr lang="sr-Latn-RS" dirty="0" smtClean="0">
                <a:solidFill>
                  <a:srgbClr val="FF0000"/>
                </a:solidFill>
              </a:rPr>
              <a:t>sila statičkog trenja dostigne maksimum</a:t>
            </a:r>
            <a:r>
              <a:rPr lang="sr-Latn-RS" dirty="0" smtClean="0"/>
              <a:t>.</a:t>
            </a:r>
          </a:p>
          <a:p>
            <a:pPr lvl="1" algn="just"/>
            <a:r>
              <a:rPr lang="sr-Latn-RS" dirty="0" smtClean="0"/>
              <a:t>U postavljenim uslovima ravnoteže, </a:t>
            </a:r>
            <a:r>
              <a:rPr lang="sr-Latn-RS" dirty="0" err="1" smtClean="0">
                <a:solidFill>
                  <a:srgbClr val="006600"/>
                </a:solidFill>
              </a:rPr>
              <a:t>tangencijalna</a:t>
            </a:r>
            <a:r>
              <a:rPr lang="sr-Latn-RS" dirty="0" smtClean="0">
                <a:solidFill>
                  <a:srgbClr val="006600"/>
                </a:solidFill>
              </a:rPr>
              <a:t> komponenta</a:t>
            </a:r>
            <a:r>
              <a:rPr lang="sr-Latn-RS" dirty="0" smtClean="0"/>
              <a:t> ukupne reakcije veze </a:t>
            </a:r>
            <a:r>
              <a:rPr lang="sr-Latn-RS" dirty="0" smtClean="0">
                <a:solidFill>
                  <a:srgbClr val="006600"/>
                </a:solidFill>
              </a:rPr>
              <a:t>zamenjuje se sa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23</a:t>
            </a:fld>
            <a:endParaRPr lang="sr-Latn-BA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835752"/>
              </p:ext>
            </p:extLst>
          </p:nvPr>
        </p:nvGraphicFramePr>
        <p:xfrm>
          <a:off x="5292080" y="3860800"/>
          <a:ext cx="6413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5" name="Equation" r:id="rId4" imgW="317362" imgH="228501" progId="">
                  <p:embed/>
                </p:oleObj>
              </mc:Choice>
              <mc:Fallback>
                <p:oleObj name="Equation" r:id="rId4" imgW="317362" imgH="228501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3860800"/>
                        <a:ext cx="641350" cy="455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22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 lnSpcReduction="10000"/>
          </a:bodyPr>
          <a:lstStyle/>
          <a:p>
            <a:r>
              <a:rPr lang="sr-Latn-RS" sz="3000" b="1" dirty="0" smtClean="0"/>
              <a:t>Trenje užeta (kaiša) o hrapavu cilindričnu površ</a:t>
            </a:r>
          </a:p>
          <a:p>
            <a:pPr lvl="1" algn="just"/>
            <a:r>
              <a:rPr lang="sr-Latn-RS" sz="2600" dirty="0" smtClean="0"/>
              <a:t>Vučenjem savitljivog tela (užeta, kaiša) po hrapavoj površini nepokretnog kružnog valjka, na površini dodira imamo trenje.</a:t>
            </a:r>
          </a:p>
          <a:p>
            <a:pPr lvl="1" algn="just"/>
            <a:r>
              <a:rPr lang="sr-Latn-RS" sz="2600" dirty="0" smtClean="0"/>
              <a:t>Neka je npr. preko nekog kružnog valjka osiguranog od obrtanja, prebačen kaiš sa teretom (tegom) na jednom kraju i vučnom silom na drugom kraju, koja bi u slučaju idealne glatkoće dodirne površine, bila jednaka težini tega.</a:t>
            </a:r>
          </a:p>
          <a:p>
            <a:pPr lvl="1" algn="just"/>
            <a:r>
              <a:rPr lang="sr-Latn-RS" sz="2600" dirty="0" smtClean="0"/>
              <a:t>Uzimajući u obzir silu trenja na dodirnoj površini kaiša i kružnog valjka, odredimo vezu između vučne sile F i težine G tereta (</a:t>
            </a:r>
            <a:r>
              <a:rPr lang="bs-Latn-BA" sz="2600" b="1" dirty="0" smtClean="0"/>
              <a:t>slučaj pridržavanja tereta)</a:t>
            </a:r>
            <a:r>
              <a:rPr lang="sr-Latn-RS" sz="2600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24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50049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25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187624" y="4431108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Primer kaiša prebačenog preko kružnog valjka osiguranog od obrtanja (</a:t>
            </a:r>
            <a:r>
              <a:rPr lang="sr-Latn-RS" sz="2400" b="1" i="1" dirty="0" smtClean="0"/>
              <a:t>slučaj pridržavanja tereta</a:t>
            </a:r>
            <a:r>
              <a:rPr lang="sr-Latn-RS" sz="2400" i="1" dirty="0" smtClean="0"/>
              <a:t>)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764704"/>
            <a:ext cx="3744416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Za slučaj </a:t>
            </a:r>
            <a:r>
              <a:rPr lang="sr-Latn-RS" sz="2800" dirty="0" err="1" smtClean="0"/>
              <a:t>pridržavanja</a:t>
            </a:r>
            <a:r>
              <a:rPr lang="en-US" sz="2800" dirty="0" smtClean="0"/>
              <a:t>,</a:t>
            </a:r>
            <a:r>
              <a:rPr lang="sr-Latn-RS" sz="2800" dirty="0" smtClean="0"/>
              <a:t> teret teži da krene prema dole i izazove tangenci-jalno proklizavanje kaiša na </a:t>
            </a:r>
            <a:r>
              <a:rPr lang="sr-Latn-RS" sz="2800" dirty="0" smtClean="0"/>
              <a:t>valjku</a:t>
            </a:r>
            <a:r>
              <a:rPr lang="en-US" sz="2800" dirty="0" smtClean="0"/>
              <a:t> </a:t>
            </a:r>
            <a:r>
              <a:rPr lang="sr-Latn-RS" sz="2800" dirty="0" smtClean="0"/>
              <a:t>(„</a:t>
            </a:r>
            <a:r>
              <a:rPr lang="sr-Latn-RS" sz="2800" i="1" dirty="0" smtClean="0"/>
              <a:t>teret se otima iz ruku</a:t>
            </a:r>
            <a:r>
              <a:rPr lang="sr-Latn-RS" sz="2800" dirty="0" smtClean="0"/>
              <a:t>“).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214942" y="3587146"/>
            <a:ext cx="2643206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Priklizavanju se protivi sila trenja zbog koje je </a:t>
            </a:r>
            <a:endParaRPr lang="en-US" sz="2800" dirty="0"/>
          </a:p>
        </p:txBody>
      </p:sp>
      <p:cxnSp>
        <p:nvCxnSpPr>
          <p:cNvPr id="14" name="Elbow Connector 13"/>
          <p:cNvCxnSpPr>
            <a:stCxn id="12" idx="0"/>
            <a:endCxn id="7" idx="0"/>
          </p:cNvCxnSpPr>
          <p:nvPr/>
        </p:nvCxnSpPr>
        <p:spPr>
          <a:xfrm rot="5400000" flipH="1" flipV="1">
            <a:off x="5232659" y="-642919"/>
            <a:ext cx="163966" cy="2979212"/>
          </a:xfrm>
          <a:prstGeom prst="bentConnector3">
            <a:avLst>
              <a:gd name="adj1" fmla="val 239419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62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159634"/>
              </p:ext>
            </p:extLst>
          </p:nvPr>
        </p:nvGraphicFramePr>
        <p:xfrm>
          <a:off x="7242199" y="4801592"/>
          <a:ext cx="7588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1" name="Equation" r:id="rId3" imgW="393359" imgH="177646" progId="Equation.3">
                  <p:embed/>
                </p:oleObj>
              </mc:Choice>
              <mc:Fallback>
                <p:oleObj name="Equation" r:id="rId3" imgW="393359" imgH="177646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2199" y="4801592"/>
                        <a:ext cx="758825" cy="355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MEH1-16.17-P5-Fig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166" y="857232"/>
            <a:ext cx="3113532" cy="353415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2" name="Rounded Rectangle 11"/>
          <p:cNvSpPr/>
          <p:nvPr/>
        </p:nvSpPr>
        <p:spPr>
          <a:xfrm>
            <a:off x="3428992" y="928670"/>
            <a:ext cx="792088" cy="5040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26</a:t>
            </a:fld>
            <a:endParaRPr lang="sr-Latn-BA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32040" y="1628800"/>
            <a:ext cx="374441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800" dirty="0" smtClean="0"/>
              <a:t>Najpre zapazimo ugao </a:t>
            </a:r>
            <a:r>
              <a:rPr lang="sr-Latn-BA" sz="2800" dirty="0" smtClean="0">
                <a:solidFill>
                  <a:srgbClr val="C00000"/>
                </a:solidFill>
                <a:sym typeface="Symbol"/>
              </a:rPr>
              <a:t></a:t>
            </a:r>
            <a:r>
              <a:rPr lang="sr-Latn-BA" sz="2800" dirty="0" smtClean="0">
                <a:sym typeface="Symbol"/>
              </a:rPr>
              <a:t> i njegov priraštaj </a:t>
            </a:r>
            <a:r>
              <a:rPr lang="sr-Latn-BA" sz="2800" dirty="0" smtClean="0">
                <a:solidFill>
                  <a:srgbClr val="C00000"/>
                </a:solidFill>
                <a:sym typeface="Symbol"/>
              </a:rPr>
              <a:t>d</a:t>
            </a:r>
            <a:r>
              <a:rPr lang="sr-Latn-BA" sz="2800" dirty="0" smtClean="0">
                <a:sym typeface="Symbol"/>
              </a:rPr>
              <a:t>.</a:t>
            </a:r>
            <a:endParaRPr lang="en-US" sz="2800" dirty="0"/>
          </a:p>
        </p:txBody>
      </p:sp>
      <p:cxnSp>
        <p:nvCxnSpPr>
          <p:cNvPr id="8" name="Elbow Connector 7"/>
          <p:cNvCxnSpPr>
            <a:stCxn id="11" idx="0"/>
            <a:endCxn id="6" idx="0"/>
          </p:cNvCxnSpPr>
          <p:nvPr/>
        </p:nvCxnSpPr>
        <p:spPr>
          <a:xfrm rot="5400000" flipH="1" flipV="1">
            <a:off x="4911756" y="-226024"/>
            <a:ext cx="37668" cy="3747316"/>
          </a:xfrm>
          <a:prstGeom prst="bentConnector3">
            <a:avLst>
              <a:gd name="adj1" fmla="val 706881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29190" y="2805228"/>
            <a:ext cx="3744416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800" dirty="0" smtClean="0"/>
              <a:t>Sa poluprečnikom valjka </a:t>
            </a:r>
            <a:r>
              <a:rPr lang="sr-Latn-BA" sz="2800" dirty="0" smtClean="0">
                <a:solidFill>
                  <a:srgbClr val="002060"/>
                </a:solidFill>
              </a:rPr>
              <a:t>R</a:t>
            </a:r>
            <a:r>
              <a:rPr lang="sr-Latn-BA" sz="2800" dirty="0" smtClean="0"/>
              <a:t> i sa </a:t>
            </a:r>
            <a:r>
              <a:rPr lang="sr-Latn-BA" sz="2800" dirty="0" smtClean="0">
                <a:solidFill>
                  <a:srgbClr val="C00000"/>
                </a:solidFill>
                <a:sym typeface="Symbol"/>
              </a:rPr>
              <a:t>d</a:t>
            </a:r>
            <a:r>
              <a:rPr lang="sr-Latn-BA" sz="2800" dirty="0" smtClean="0">
                <a:sym typeface="Symbol"/>
              </a:rPr>
              <a:t>. Definisan je infinitezimalni element kaiša dužine </a:t>
            </a:r>
            <a:endParaRPr lang="en-US" sz="2800" dirty="0"/>
          </a:p>
        </p:txBody>
      </p:sp>
      <p:graphicFrame>
        <p:nvGraphicFramePr>
          <p:cNvPr id="1003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580943"/>
              </p:ext>
            </p:extLst>
          </p:nvPr>
        </p:nvGraphicFramePr>
        <p:xfrm>
          <a:off x="6963618" y="4351064"/>
          <a:ext cx="9207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8" name="Equation" r:id="rId3" imgW="380670" imgH="177646" progId="Equation.3">
                  <p:embed/>
                </p:oleObj>
              </mc:Choice>
              <mc:Fallback>
                <p:oleObj name="Equation" r:id="rId3" imgW="380670" imgH="177646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3618" y="4351064"/>
                        <a:ext cx="920750" cy="446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MEH1-16.17-P5-Fig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166" y="1666468"/>
            <a:ext cx="3113532" cy="363474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500166" y="404664"/>
            <a:ext cx="5304083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>
                <a:latin typeface="+mj-lt"/>
              </a:rPr>
              <a:t>Sila </a:t>
            </a:r>
            <a:r>
              <a:rPr lang="sr-Latn-RS" sz="2800" dirty="0" err="1" smtClean="0">
                <a:latin typeface="+mj-lt"/>
              </a:rPr>
              <a:t>pridržavanja</a:t>
            </a:r>
            <a:r>
              <a:rPr lang="sr-Latn-RS" sz="2800" dirty="0" smtClean="0">
                <a:latin typeface="+mj-lt"/>
              </a:rPr>
              <a:t> F = ?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27</a:t>
            </a:fld>
            <a:endParaRPr lang="sr-Latn-BA"/>
          </a:p>
        </p:txBody>
      </p:sp>
      <p:sp>
        <p:nvSpPr>
          <p:cNvPr id="13" name="TextBox 12"/>
          <p:cNvSpPr txBox="1"/>
          <p:nvPr/>
        </p:nvSpPr>
        <p:spPr>
          <a:xfrm>
            <a:off x="4685236" y="3429000"/>
            <a:ext cx="3744416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800" dirty="0" smtClean="0"/>
              <a:t>Izolovani infinitezimalni element kaiša sa silama koje na njega deluju</a:t>
            </a:r>
            <a:r>
              <a:rPr lang="sr-Latn-BA" sz="2800" dirty="0" smtClean="0">
                <a:sym typeface="Symbol"/>
              </a:rPr>
              <a:t>.</a:t>
            </a:r>
            <a:endParaRPr lang="en-US" sz="2800" dirty="0"/>
          </a:p>
        </p:txBody>
      </p:sp>
      <p:cxnSp>
        <p:nvCxnSpPr>
          <p:cNvPr id="14" name="Elbow Connector 13"/>
          <p:cNvCxnSpPr>
            <a:endCxn id="13" idx="3"/>
          </p:cNvCxnSpPr>
          <p:nvPr/>
        </p:nvCxnSpPr>
        <p:spPr>
          <a:xfrm>
            <a:off x="7345490" y="2002518"/>
            <a:ext cx="1084162" cy="2118980"/>
          </a:xfrm>
          <a:prstGeom prst="bentConnector3">
            <a:avLst>
              <a:gd name="adj1" fmla="val 121085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MEH1-16.17-P5-Fig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857232"/>
            <a:ext cx="3113532" cy="363474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0" name="Oval 9"/>
          <p:cNvSpPr/>
          <p:nvPr/>
        </p:nvSpPr>
        <p:spPr>
          <a:xfrm>
            <a:off x="3214678" y="1000108"/>
            <a:ext cx="642942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cxnSp>
        <p:nvCxnSpPr>
          <p:cNvPr id="7" name="Elbow Connector 6"/>
          <p:cNvCxnSpPr>
            <a:stCxn id="10" idx="0"/>
          </p:cNvCxnSpPr>
          <p:nvPr/>
        </p:nvCxnSpPr>
        <p:spPr>
          <a:xfrm rot="5400000" flipH="1" flipV="1">
            <a:off x="4693868" y="-300487"/>
            <a:ext cx="142876" cy="2458315"/>
          </a:xfrm>
          <a:prstGeom prst="bentConnector3">
            <a:avLst>
              <a:gd name="adj1" fmla="val 259999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MEH1-16.17-P5-Fig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0" y="857232"/>
            <a:ext cx="2702052" cy="229057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10137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280738"/>
              </p:ext>
            </p:extLst>
          </p:nvPr>
        </p:nvGraphicFramePr>
        <p:xfrm>
          <a:off x="1547664" y="3847009"/>
          <a:ext cx="79851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9" name="Equation" r:id="rId5" imgW="329914" imgH="177646" progId="Equation.3">
                  <p:embed/>
                </p:oleObj>
              </mc:Choice>
              <mc:Fallback>
                <p:oleObj name="Equation" r:id="rId5" imgW="329914" imgH="177646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847009"/>
                        <a:ext cx="798512" cy="4460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28</a:t>
            </a:fld>
            <a:endParaRPr lang="sr-Latn-BA"/>
          </a:p>
        </p:txBody>
      </p:sp>
      <p:sp>
        <p:nvSpPr>
          <p:cNvPr id="12" name="TextBox 11"/>
          <p:cNvSpPr txBox="1"/>
          <p:nvPr/>
        </p:nvSpPr>
        <p:spPr>
          <a:xfrm>
            <a:off x="1428728" y="3115575"/>
            <a:ext cx="392909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800" dirty="0" smtClean="0"/>
              <a:t>Statički uslovi ravnoteže infinitezimalnog elementa kaiša:</a:t>
            </a:r>
            <a:endParaRPr lang="en-US" sz="2800" dirty="0"/>
          </a:p>
        </p:txBody>
      </p:sp>
      <p:graphicFrame>
        <p:nvGraphicFramePr>
          <p:cNvPr id="48228" name="Object 100"/>
          <p:cNvGraphicFramePr>
            <a:graphicFrameLocks noChangeAspect="1"/>
          </p:cNvGraphicFramePr>
          <p:nvPr/>
        </p:nvGraphicFramePr>
        <p:xfrm>
          <a:off x="2713038" y="4164013"/>
          <a:ext cx="5778500" cy="168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9" name="Equation" r:id="rId3" imgW="2895600" imgH="812800" progId="Equation.3">
                  <p:embed/>
                </p:oleObj>
              </mc:Choice>
              <mc:Fallback>
                <p:oleObj name="Equation" r:id="rId3" imgW="2895600" imgH="812800" progId="Equation.3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4164013"/>
                        <a:ext cx="5778500" cy="1681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MEH1-16.17-P5-Fig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571480"/>
            <a:ext cx="2702052" cy="229057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4130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29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71625" y="604838"/>
          <a:ext cx="5778500" cy="168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63" name="Equation" r:id="rId3" imgW="2895600" imgH="812800" progId="Equation.3">
                  <p:embed/>
                </p:oleObj>
              </mc:Choice>
              <mc:Fallback>
                <p:oleObj name="Equation" r:id="rId3" imgW="2895600" imgH="812800" progId="Equation.3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604838"/>
                        <a:ext cx="5778500" cy="1681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666191"/>
              </p:ext>
            </p:extLst>
          </p:nvPr>
        </p:nvGraphicFramePr>
        <p:xfrm>
          <a:off x="1538684" y="2971973"/>
          <a:ext cx="6489700" cy="168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64" name="Equation" r:id="rId5" imgW="3251160" imgH="812520" progId="">
                  <p:embed/>
                </p:oleObj>
              </mc:Choice>
              <mc:Fallback>
                <p:oleObj name="Equation" r:id="rId5" imgW="3251160" imgH="812520" progId="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684" y="2971973"/>
                        <a:ext cx="6489700" cy="1681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980150"/>
              </p:ext>
            </p:extLst>
          </p:nvPr>
        </p:nvGraphicFramePr>
        <p:xfrm>
          <a:off x="4355976" y="2428875"/>
          <a:ext cx="28733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65" name="Equation" r:id="rId7" imgW="139639" imgH="203112" progId="">
                  <p:embed/>
                </p:oleObj>
              </mc:Choice>
              <mc:Fallback>
                <p:oleObj name="Equation" r:id="rId7" imgW="139639" imgH="203112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428875"/>
                        <a:ext cx="287337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482166"/>
              </p:ext>
            </p:extLst>
          </p:nvPr>
        </p:nvGraphicFramePr>
        <p:xfrm>
          <a:off x="4355976" y="4896395"/>
          <a:ext cx="28733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66" name="Equation" r:id="rId9" imgW="139639" imgH="203112" progId="">
                  <p:embed/>
                </p:oleObj>
              </mc:Choice>
              <mc:Fallback>
                <p:oleObj name="Equation" r:id="rId9" imgW="139639" imgH="203112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4896395"/>
                        <a:ext cx="287338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 flipV="1">
            <a:off x="2988626" y="2780928"/>
            <a:ext cx="503254" cy="936104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220874" y="2780928"/>
            <a:ext cx="503254" cy="936104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17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547664" y="3240739"/>
            <a:ext cx="4526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Kruto telo na ravnoj i idealno glatkoj površi</a:t>
            </a:r>
            <a:endParaRPr lang="en-US" sz="24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882154"/>
            <a:ext cx="4526280" cy="2325486"/>
          </a:xfrm>
          <a:prstGeom prst="rect">
            <a:avLst/>
          </a:prstGeom>
          <a:ln w="12700">
            <a:solidFill>
              <a:srgbClr val="993300"/>
            </a:solidFill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061951"/>
              </p:ext>
            </p:extLst>
          </p:nvPr>
        </p:nvGraphicFramePr>
        <p:xfrm>
          <a:off x="4135016" y="4411191"/>
          <a:ext cx="347027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4" name="Equation" r:id="rId4" imgW="1714500" imgH="482600" progId="">
                  <p:embed/>
                </p:oleObj>
              </mc:Choice>
              <mc:Fallback>
                <p:oleObj name="Equation" r:id="rId4" imgW="1714500" imgH="482600" progId="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016" y="4411191"/>
                        <a:ext cx="3470275" cy="962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842760"/>
              </p:ext>
            </p:extLst>
          </p:nvPr>
        </p:nvGraphicFramePr>
        <p:xfrm>
          <a:off x="7190308" y="4268366"/>
          <a:ext cx="10541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5" name="Equation" r:id="rId6" imgW="520474" imgH="215806" progId="">
                  <p:embed/>
                </p:oleObj>
              </mc:Choice>
              <mc:Fallback>
                <p:oleObj name="Equation" r:id="rId6" imgW="520474" imgH="215806" progId="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0308" y="4268366"/>
                        <a:ext cx="1054100" cy="430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946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30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275279"/>
              </p:ext>
            </p:extLst>
          </p:nvPr>
        </p:nvGraphicFramePr>
        <p:xfrm>
          <a:off x="1547664" y="908720"/>
          <a:ext cx="4841875" cy="168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22" name="Equation" r:id="rId3" imgW="2425680" imgH="812520" progId="">
                  <p:embed/>
                </p:oleObj>
              </mc:Choice>
              <mc:Fallback>
                <p:oleObj name="Equation" r:id="rId3" imgW="2425680" imgH="812520" progId="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908720"/>
                        <a:ext cx="4841875" cy="1681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flipH="1" flipV="1">
            <a:off x="6516216" y="1726183"/>
            <a:ext cx="432000" cy="180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765986"/>
              </p:ext>
            </p:extLst>
          </p:nvPr>
        </p:nvGraphicFramePr>
        <p:xfrm>
          <a:off x="7092280" y="914176"/>
          <a:ext cx="1544637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23" name="Equation" r:id="rId5" imgW="799753" imgH="812447" progId="Equation.3">
                  <p:embed/>
                </p:oleObj>
              </mc:Choice>
              <mc:Fallback>
                <p:oleObj name="Equation" r:id="rId5" imgW="799753" imgH="812447" progId="Equation.3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914176"/>
                        <a:ext cx="1544637" cy="1624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928699"/>
              </p:ext>
            </p:extLst>
          </p:nvPr>
        </p:nvGraphicFramePr>
        <p:xfrm>
          <a:off x="3707904" y="404664"/>
          <a:ext cx="28733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24" name="Equation" r:id="rId7" imgW="139639" imgH="203112" progId="">
                  <p:embed/>
                </p:oleObj>
              </mc:Choice>
              <mc:Fallback>
                <p:oleObj name="Equation" r:id="rId7" imgW="139639" imgH="203112" progId="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404664"/>
                        <a:ext cx="287338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610270"/>
              </p:ext>
            </p:extLst>
          </p:nvPr>
        </p:nvGraphicFramePr>
        <p:xfrm>
          <a:off x="2195736" y="2708920"/>
          <a:ext cx="287338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25" name="Equation" r:id="rId9" imgW="139639" imgH="203112" progId="">
                  <p:embed/>
                </p:oleObj>
              </mc:Choice>
              <mc:Fallback>
                <p:oleObj name="Equation" r:id="rId9" imgW="139639" imgH="203112" progId="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708920"/>
                        <a:ext cx="287338" cy="404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266037"/>
              </p:ext>
            </p:extLst>
          </p:nvPr>
        </p:nvGraphicFramePr>
        <p:xfrm>
          <a:off x="1547664" y="3212976"/>
          <a:ext cx="291465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26" name="Equation" r:id="rId10" imgW="1460160" imgH="253800" progId="">
                  <p:embed/>
                </p:oleObj>
              </mc:Choice>
              <mc:Fallback>
                <p:oleObj name="Equation" r:id="rId10" imgW="1460160" imgH="253800" progId="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212976"/>
                        <a:ext cx="2914650" cy="5254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660574"/>
              </p:ext>
            </p:extLst>
          </p:nvPr>
        </p:nvGraphicFramePr>
        <p:xfrm>
          <a:off x="1547664" y="4005064"/>
          <a:ext cx="4056063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27" name="Equation" r:id="rId12" imgW="2031840" imgH="393480" progId="">
                  <p:embed/>
                </p:oleObj>
              </mc:Choice>
              <mc:Fallback>
                <p:oleObj name="Equation" r:id="rId12" imgW="2031840" imgH="393480" progId="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005064"/>
                        <a:ext cx="4056063" cy="814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07308"/>
              </p:ext>
            </p:extLst>
          </p:nvPr>
        </p:nvGraphicFramePr>
        <p:xfrm>
          <a:off x="6172348" y="4005064"/>
          <a:ext cx="1423988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28" name="Equation" r:id="rId14" imgW="710891" imgH="393529" progId="Equation.3">
                  <p:embed/>
                </p:oleObj>
              </mc:Choice>
              <mc:Fallback>
                <p:oleObj name="Equation" r:id="rId14" imgW="710891" imgH="393529" progId="Equation.3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348" y="4005064"/>
                        <a:ext cx="1423988" cy="815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flipH="1" flipV="1">
            <a:off x="5652120" y="4329120"/>
            <a:ext cx="432000" cy="180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136992"/>
              </p:ext>
            </p:extLst>
          </p:nvPr>
        </p:nvGraphicFramePr>
        <p:xfrm>
          <a:off x="4572000" y="3284984"/>
          <a:ext cx="368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29" name="Equation" r:id="rId16" imgW="190417" imgH="152334" progId="Equation.3">
                  <p:embed/>
                </p:oleObj>
              </mc:Choice>
              <mc:Fallback>
                <p:oleObj name="Equation" r:id="rId16" imgW="190417" imgH="152334" progId="Equation.3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284984"/>
                        <a:ext cx="3683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100915"/>
              </p:ext>
            </p:extLst>
          </p:nvPr>
        </p:nvGraphicFramePr>
        <p:xfrm>
          <a:off x="5050383" y="3212976"/>
          <a:ext cx="139382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30" name="Equation" r:id="rId18" imgW="698500" imgH="228600" progId="">
                  <p:embed/>
                </p:oleObj>
              </mc:Choice>
              <mc:Fallback>
                <p:oleObj name="Equation" r:id="rId18" imgW="698500" imgH="228600" progId="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0383" y="3212976"/>
                        <a:ext cx="1393825" cy="4714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002845"/>
              </p:ext>
            </p:extLst>
          </p:nvPr>
        </p:nvGraphicFramePr>
        <p:xfrm>
          <a:off x="2195736" y="4968403"/>
          <a:ext cx="28733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31" name="Equation" r:id="rId20" imgW="139639" imgH="203112" progId="">
                  <p:embed/>
                </p:oleObj>
              </mc:Choice>
              <mc:Fallback>
                <p:oleObj name="Equation" r:id="rId20" imgW="139639" imgH="203112" progId="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968403"/>
                        <a:ext cx="287337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661591"/>
              </p:ext>
            </p:extLst>
          </p:nvPr>
        </p:nvGraphicFramePr>
        <p:xfrm>
          <a:off x="1547664" y="5436964"/>
          <a:ext cx="14700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32" name="Equation" r:id="rId21" imgW="736280" imgH="177723" progId="">
                  <p:embed/>
                </p:oleObj>
              </mc:Choice>
              <mc:Fallback>
                <p:oleObj name="Equation" r:id="rId21" imgW="736280" imgH="177723" progId="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5436964"/>
                        <a:ext cx="1470025" cy="368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363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31</a:t>
            </a:fld>
            <a:endParaRPr lang="sr-Latn-BA"/>
          </a:p>
        </p:txBody>
      </p:sp>
      <p:graphicFrame>
        <p:nvGraphicFramePr>
          <p:cNvPr id="122882" name="Object 2"/>
          <p:cNvGraphicFramePr>
            <a:graphicFrameLocks noChangeAspect="1"/>
          </p:cNvGraphicFramePr>
          <p:nvPr/>
        </p:nvGraphicFramePr>
        <p:xfrm>
          <a:off x="1714480" y="714356"/>
          <a:ext cx="13731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7" name="Equation" r:id="rId3" imgW="711200" imgH="228600" progId="Equation.3">
                  <p:embed/>
                </p:oleObj>
              </mc:Choice>
              <mc:Fallback>
                <p:oleObj name="Equation" r:id="rId3" imgW="711200" imgH="228600" progId="Equation.3">
                  <p:embed/>
                  <p:pic>
                    <p:nvPicPr>
                      <p:cNvPr id="0" name="Picture 3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714356"/>
                        <a:ext cx="1373187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3" name="Object 3"/>
          <p:cNvGraphicFramePr>
            <a:graphicFrameLocks noChangeAspect="1"/>
          </p:cNvGraphicFramePr>
          <p:nvPr/>
        </p:nvGraphicFramePr>
        <p:xfrm>
          <a:off x="3714744" y="785794"/>
          <a:ext cx="147478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8" name="Equation" r:id="rId5" imgW="736280" imgH="177723" progId="Equation.3">
                  <p:embed/>
                </p:oleObj>
              </mc:Choice>
              <mc:Fallback>
                <p:oleObj name="Equation" r:id="rId5" imgW="736280" imgH="177723" progId="Equation.3">
                  <p:embed/>
                  <p:pic>
                    <p:nvPicPr>
                      <p:cNvPr id="0" name="Picture 3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785794"/>
                        <a:ext cx="1474788" cy="368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4" name="Object 4"/>
          <p:cNvGraphicFramePr>
            <a:graphicFrameLocks noChangeAspect="1"/>
          </p:cNvGraphicFramePr>
          <p:nvPr/>
        </p:nvGraphicFramePr>
        <p:xfrm>
          <a:off x="1714480" y="1757354"/>
          <a:ext cx="18383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9" name="Equation" r:id="rId7" imgW="952087" imgH="228501" progId="Equation.3">
                  <p:embed/>
                </p:oleObj>
              </mc:Choice>
              <mc:Fallback>
                <p:oleObj name="Equation" r:id="rId7" imgW="952087" imgH="228501" progId="Equation.3">
                  <p:embed/>
                  <p:pic>
                    <p:nvPicPr>
                      <p:cNvPr id="0" name="Picture 3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1757354"/>
                        <a:ext cx="18383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flipH="1" flipV="1">
            <a:off x="3168650" y="857232"/>
            <a:ext cx="432000" cy="180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2885" name="Object 5"/>
          <p:cNvGraphicFramePr>
            <a:graphicFrameLocks noChangeAspect="1"/>
          </p:cNvGraphicFramePr>
          <p:nvPr/>
        </p:nvGraphicFramePr>
        <p:xfrm>
          <a:off x="2071670" y="1308088"/>
          <a:ext cx="2698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0" name="Equation" r:id="rId9" imgW="139639" imgH="203112" progId="Equation.3">
                  <p:embed/>
                </p:oleObj>
              </mc:Choice>
              <mc:Fallback>
                <p:oleObj name="Equation" r:id="rId9" imgW="139639" imgH="203112" progId="Equation.3">
                  <p:embed/>
                  <p:pic>
                    <p:nvPicPr>
                      <p:cNvPr id="0" name="Picture 3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1308088"/>
                        <a:ext cx="269875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6" name="Object 6"/>
          <p:cNvGraphicFramePr>
            <a:graphicFrameLocks noChangeAspect="1"/>
          </p:cNvGraphicFramePr>
          <p:nvPr/>
        </p:nvGraphicFramePr>
        <p:xfrm>
          <a:off x="3714744" y="1857364"/>
          <a:ext cx="368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1" name="Equation" r:id="rId11" imgW="190417" imgH="152334" progId="Equation.3">
                  <p:embed/>
                </p:oleObj>
              </mc:Choice>
              <mc:Fallback>
                <p:oleObj name="Equation" r:id="rId11" imgW="190417" imgH="152334" progId="Equation.3">
                  <p:embed/>
                  <p:pic>
                    <p:nvPicPr>
                      <p:cNvPr id="0" name="Picture 3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1857364"/>
                        <a:ext cx="3683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7" name="Object 7"/>
          <p:cNvGraphicFramePr>
            <a:graphicFrameLocks noChangeAspect="1"/>
          </p:cNvGraphicFramePr>
          <p:nvPr/>
        </p:nvGraphicFramePr>
        <p:xfrm>
          <a:off x="4214810" y="1620838"/>
          <a:ext cx="13731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2" name="Equation" r:id="rId13" imgW="710891" imgH="393529" progId="Equation.3">
                  <p:embed/>
                </p:oleObj>
              </mc:Choice>
              <mc:Fallback>
                <p:oleObj name="Equation" r:id="rId13" imgW="710891" imgH="393529" progId="Equation.3">
                  <p:embed/>
                  <p:pic>
                    <p:nvPicPr>
                      <p:cNvPr id="0" name="Picture 3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0" y="1620838"/>
                        <a:ext cx="1373187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8" name="Object 8"/>
          <p:cNvGraphicFramePr>
            <a:graphicFrameLocks noChangeAspect="1"/>
          </p:cNvGraphicFramePr>
          <p:nvPr/>
        </p:nvGraphicFramePr>
        <p:xfrm>
          <a:off x="6143636" y="1500174"/>
          <a:ext cx="174148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3" name="Equation" r:id="rId15" imgW="901309" imgH="482391" progId="Equation.3">
                  <p:embed/>
                </p:oleObj>
              </mc:Choice>
              <mc:Fallback>
                <p:oleObj name="Equation" r:id="rId15" imgW="901309" imgH="482391" progId="Equation.3">
                  <p:embed/>
                  <p:pic>
                    <p:nvPicPr>
                      <p:cNvPr id="0" name="Picture 3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1500174"/>
                        <a:ext cx="1741487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9" name="Object 9"/>
          <p:cNvGraphicFramePr>
            <a:graphicFrameLocks noChangeAspect="1"/>
          </p:cNvGraphicFramePr>
          <p:nvPr/>
        </p:nvGraphicFramePr>
        <p:xfrm>
          <a:off x="5703898" y="1857364"/>
          <a:ext cx="368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4" name="Equation" r:id="rId17" imgW="190417" imgH="152334" progId="Equation.3">
                  <p:embed/>
                </p:oleObj>
              </mc:Choice>
              <mc:Fallback>
                <p:oleObj name="Equation" r:id="rId17" imgW="190417" imgH="152334" progId="Equation.3">
                  <p:embed/>
                  <p:pic>
                    <p:nvPicPr>
                      <p:cNvPr id="0" name="Picture 3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3898" y="1857364"/>
                        <a:ext cx="3683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909874"/>
              </p:ext>
            </p:extLst>
          </p:nvPr>
        </p:nvGraphicFramePr>
        <p:xfrm>
          <a:off x="6143636" y="3000921"/>
          <a:ext cx="164306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5" name="Equation" r:id="rId18" imgW="850531" imgH="279279" progId="Equation.3">
                  <p:embed/>
                </p:oleObj>
              </mc:Choice>
              <mc:Fallback>
                <p:oleObj name="Equation" r:id="rId18" imgW="850531" imgH="279279" progId="Equation.3">
                  <p:embed/>
                  <p:pic>
                    <p:nvPicPr>
                      <p:cNvPr id="0" name="Picture 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3000921"/>
                        <a:ext cx="1643062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092983"/>
              </p:ext>
            </p:extLst>
          </p:nvPr>
        </p:nvGraphicFramePr>
        <p:xfrm>
          <a:off x="5643570" y="3143797"/>
          <a:ext cx="368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6" name="Equation" r:id="rId20" imgW="190417" imgH="152334" progId="Equation.3">
                  <p:embed/>
                </p:oleObj>
              </mc:Choice>
              <mc:Fallback>
                <p:oleObj name="Equation" r:id="rId20" imgW="190417" imgH="152334" progId="Equation.3">
                  <p:embed/>
                  <p:pic>
                    <p:nvPicPr>
                      <p:cNvPr id="0" name="Picture 3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3143797"/>
                        <a:ext cx="3683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663882"/>
              </p:ext>
            </p:extLst>
          </p:nvPr>
        </p:nvGraphicFramePr>
        <p:xfrm>
          <a:off x="3487745" y="3072359"/>
          <a:ext cx="20843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7" name="Equation" r:id="rId22" imgW="1079500" imgH="228600" progId="Equation.3">
                  <p:embed/>
                </p:oleObj>
              </mc:Choice>
              <mc:Fallback>
                <p:oleObj name="Equation" r:id="rId22" imgW="1079500" imgH="228600" progId="Equation.3">
                  <p:embed/>
                  <p:pic>
                    <p:nvPicPr>
                      <p:cNvPr id="0" name="Picture 3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7745" y="3072359"/>
                        <a:ext cx="2084387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273703"/>
              </p:ext>
            </p:extLst>
          </p:nvPr>
        </p:nvGraphicFramePr>
        <p:xfrm>
          <a:off x="1571604" y="2929483"/>
          <a:ext cx="13731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8" name="Equation" r:id="rId24" imgW="710891" imgH="393529" progId="Equation.3">
                  <p:embed/>
                </p:oleObj>
              </mc:Choice>
              <mc:Fallback>
                <p:oleObj name="Equation" r:id="rId24" imgW="710891" imgH="393529" progId="Equation.3">
                  <p:embed/>
                  <p:pic>
                    <p:nvPicPr>
                      <p:cNvPr id="0" name="Picture 3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2929483"/>
                        <a:ext cx="1373187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600590"/>
              </p:ext>
            </p:extLst>
          </p:nvPr>
        </p:nvGraphicFramePr>
        <p:xfrm>
          <a:off x="1547664" y="4285223"/>
          <a:ext cx="1079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9" name="Equation" r:id="rId26" imgW="558558" imgH="393529" progId="Equation.3">
                  <p:embed/>
                </p:oleObj>
              </mc:Choice>
              <mc:Fallback>
                <p:oleObj name="Equation" r:id="rId26" imgW="558558" imgH="393529" progId="Equation.3">
                  <p:embed/>
                  <p:pic>
                    <p:nvPicPr>
                      <p:cNvPr id="0" name="Picture 3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285223"/>
                        <a:ext cx="10795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333651"/>
              </p:ext>
            </p:extLst>
          </p:nvPr>
        </p:nvGraphicFramePr>
        <p:xfrm>
          <a:off x="1907704" y="3786739"/>
          <a:ext cx="2698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0" name="Equation" r:id="rId28" imgW="139639" imgH="203112" progId="Equation.3">
                  <p:embed/>
                </p:oleObj>
              </mc:Choice>
              <mc:Fallback>
                <p:oleObj name="Equation" r:id="rId28" imgW="139639" imgH="203112" progId="Equation.3">
                  <p:embed/>
                  <p:pic>
                    <p:nvPicPr>
                      <p:cNvPr id="0" name="Picture 3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786739"/>
                        <a:ext cx="269875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283542"/>
              </p:ext>
            </p:extLst>
          </p:nvPr>
        </p:nvGraphicFramePr>
        <p:xfrm>
          <a:off x="2770040" y="4501119"/>
          <a:ext cx="368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1" name="Equation" r:id="rId29" imgW="190417" imgH="152334" progId="Equation.3">
                  <p:embed/>
                </p:oleObj>
              </mc:Choice>
              <mc:Fallback>
                <p:oleObj name="Equation" r:id="rId29" imgW="190417" imgH="152334" progId="Equation.3">
                  <p:embed/>
                  <p:pic>
                    <p:nvPicPr>
                      <p:cNvPr id="0" name="Picture 3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040" y="4501119"/>
                        <a:ext cx="3683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374547"/>
              </p:ext>
            </p:extLst>
          </p:nvPr>
        </p:nvGraphicFramePr>
        <p:xfrm>
          <a:off x="3000364" y="3143797"/>
          <a:ext cx="368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2" name="Equation" r:id="rId30" imgW="190417" imgH="152334" progId="Equation.3">
                  <p:embed/>
                </p:oleObj>
              </mc:Choice>
              <mc:Fallback>
                <p:oleObj name="Equation" r:id="rId30" imgW="190417" imgH="152334" progId="Equation.3">
                  <p:embed/>
                  <p:pic>
                    <p:nvPicPr>
                      <p:cNvPr id="0" name="Picture 3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64" y="3143797"/>
                        <a:ext cx="3683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984438"/>
              </p:ext>
            </p:extLst>
          </p:nvPr>
        </p:nvGraphicFramePr>
        <p:xfrm>
          <a:off x="3206615" y="4429681"/>
          <a:ext cx="13493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3" name="Equation" r:id="rId31" imgW="698197" imgH="203112" progId="Equation.3">
                  <p:embed/>
                </p:oleObj>
              </mc:Choice>
              <mc:Fallback>
                <p:oleObj name="Equation" r:id="rId31" imgW="698197" imgH="203112" progId="Equation.3">
                  <p:embed/>
                  <p:pic>
                    <p:nvPicPr>
                      <p:cNvPr id="0" name="Picture 3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615" y="4429681"/>
                        <a:ext cx="1349375" cy="406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941780" y="4420269"/>
            <a:ext cx="359066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Ovu formulu je izveo </a:t>
            </a:r>
            <a:r>
              <a:rPr lang="sr-Latn-RS" sz="2800" dirty="0" err="1" smtClean="0"/>
              <a:t>Ojler</a:t>
            </a:r>
            <a:r>
              <a:rPr lang="sr-Latn-RS" sz="2800" dirty="0" smtClean="0"/>
              <a:t> i po njemu se zove </a:t>
            </a:r>
            <a:r>
              <a:rPr lang="sr-Latn-RS" sz="2800" dirty="0" err="1" smtClean="0">
                <a:solidFill>
                  <a:srgbClr val="0070C0"/>
                </a:solidFill>
              </a:rPr>
              <a:t>Ojlerova</a:t>
            </a:r>
            <a:r>
              <a:rPr lang="sr-Latn-RS" sz="2800" dirty="0" smtClean="0">
                <a:solidFill>
                  <a:srgbClr val="0070C0"/>
                </a:solidFill>
              </a:rPr>
              <a:t> formula</a:t>
            </a:r>
            <a:r>
              <a:rPr lang="sr-Latn-RS" sz="2800" dirty="0" smtClean="0"/>
              <a:t>.</a:t>
            </a:r>
            <a:endParaRPr lang="en-US" sz="2800" dirty="0"/>
          </a:p>
        </p:txBody>
      </p:sp>
      <p:cxnSp>
        <p:nvCxnSpPr>
          <p:cNvPr id="24" name="Elbow Connector 18"/>
          <p:cNvCxnSpPr>
            <a:stCxn id="122898" idx="0"/>
            <a:endCxn id="23" idx="0"/>
          </p:cNvCxnSpPr>
          <p:nvPr/>
        </p:nvCxnSpPr>
        <p:spPr>
          <a:xfrm rot="5400000" flipH="1" flipV="1">
            <a:off x="5304500" y="2997071"/>
            <a:ext cx="9412" cy="2855808"/>
          </a:xfrm>
          <a:prstGeom prst="bentConnector3">
            <a:avLst>
              <a:gd name="adj1" fmla="val 2528814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865743"/>
              </p:ext>
            </p:extLst>
          </p:nvPr>
        </p:nvGraphicFramePr>
        <p:xfrm>
          <a:off x="6737110" y="2518544"/>
          <a:ext cx="2698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4" name="Equation" r:id="rId33" imgW="139639" imgH="203112" progId="Equation.3">
                  <p:embed/>
                </p:oleObj>
              </mc:Choice>
              <mc:Fallback>
                <p:oleObj name="Equation" r:id="rId33" imgW="139639" imgH="203112" progId="Equation.3">
                  <p:embed/>
                  <p:pic>
                    <p:nvPicPr>
                      <p:cNvPr id="0" name="Picture 3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7110" y="2518544"/>
                        <a:ext cx="269875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32</a:t>
            </a:fld>
            <a:endParaRPr lang="sr-Latn-B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699917"/>
              </p:ext>
            </p:extLst>
          </p:nvPr>
        </p:nvGraphicFramePr>
        <p:xfrm>
          <a:off x="1835696" y="1109062"/>
          <a:ext cx="14128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0" name="Equation" r:id="rId3" imgW="698197" imgH="203112" progId="">
                  <p:embed/>
                </p:oleObj>
              </mc:Choice>
              <mc:Fallback>
                <p:oleObj name="Equation" r:id="rId3" imgW="698197" imgH="203112" progId="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109062"/>
                        <a:ext cx="1412875" cy="404812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63888" y="1109062"/>
            <a:ext cx="4968552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ZAPAŽANJE: Sila F zavisi samo od koeficijenta statičkog trenja </a:t>
            </a:r>
            <a:r>
              <a:rPr lang="sr-Latn-RS" sz="2800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sr-Latn-RS" sz="2800" baseline="-25000" dirty="0" smtClean="0">
                <a:solidFill>
                  <a:srgbClr val="FF0000"/>
                </a:solidFill>
                <a:sym typeface="Symbol"/>
              </a:rPr>
              <a:t>s</a:t>
            </a:r>
            <a:r>
              <a:rPr lang="sr-Latn-RS" sz="2800" dirty="0" smtClean="0">
                <a:sym typeface="Symbol"/>
              </a:rPr>
              <a:t> i ugla obuhvata </a:t>
            </a:r>
            <a:r>
              <a:rPr lang="sr-Latn-RS" sz="2800" smtClean="0">
                <a:sym typeface="Symbol"/>
              </a:rPr>
              <a:t>savitljivog tela, ugla </a:t>
            </a:r>
            <a:r>
              <a:rPr lang="sr-Latn-RS" sz="2800" smtClean="0">
                <a:solidFill>
                  <a:srgbClr val="FF0000"/>
                </a:solidFill>
                <a:sym typeface="Symbol"/>
              </a:rPr>
              <a:t></a:t>
            </a:r>
            <a:r>
              <a:rPr lang="sr-Latn-RS" sz="2800" smtClean="0">
                <a:sym typeface="Symbol"/>
              </a:rPr>
              <a:t> </a:t>
            </a:r>
            <a:r>
              <a:rPr lang="sr-Latn-RS" sz="2800" b="1" smtClean="0">
                <a:sym typeface="Symbol"/>
              </a:rPr>
              <a:t>izraženog u radijanima</a:t>
            </a:r>
            <a:r>
              <a:rPr lang="sr-Latn-RS" sz="2800" smtClean="0">
                <a:sym typeface="Symbol"/>
              </a:rPr>
              <a:t>.</a:t>
            </a:r>
            <a:endParaRPr lang="en-US" sz="2800" dirty="0"/>
          </a:p>
        </p:txBody>
      </p:sp>
      <p:cxnSp>
        <p:nvCxnSpPr>
          <p:cNvPr id="9" name="Elbow Connector 8"/>
          <p:cNvCxnSpPr>
            <a:stCxn id="7" idx="1"/>
            <a:endCxn id="6" idx="2"/>
          </p:cNvCxnSpPr>
          <p:nvPr/>
        </p:nvCxnSpPr>
        <p:spPr>
          <a:xfrm rot="10800000">
            <a:off x="1835696" y="1311469"/>
            <a:ext cx="1728192" cy="705535"/>
          </a:xfrm>
          <a:prstGeom prst="bentConnector3">
            <a:avLst>
              <a:gd name="adj1" fmla="val 11322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36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33</a:t>
            </a:fld>
            <a:endParaRPr lang="sr-Latn-BA"/>
          </a:p>
        </p:txBody>
      </p:sp>
      <p:pic>
        <p:nvPicPr>
          <p:cNvPr id="4" name="Picture 3" descr="MEH1-16.17-P5-Fig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500042"/>
            <a:ext cx="3863340" cy="435711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125954" name="Object 2"/>
          <p:cNvGraphicFramePr>
            <a:graphicFrameLocks noChangeAspect="1"/>
          </p:cNvGraphicFramePr>
          <p:nvPr/>
        </p:nvGraphicFramePr>
        <p:xfrm>
          <a:off x="5857884" y="571480"/>
          <a:ext cx="127476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7" name="Equation" r:id="rId4" imgW="660113" imgH="177723" progId="Equation.3">
                  <p:embed/>
                </p:oleObj>
              </mc:Choice>
              <mc:Fallback>
                <p:oleObj name="Equation" r:id="rId4" imgW="660113" imgH="177723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571480"/>
                        <a:ext cx="1274762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87624" y="4931174"/>
            <a:ext cx="4670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Raspodela sile u kaišu</a:t>
            </a:r>
            <a:r>
              <a:rPr lang="en-US" sz="2400" i="1" dirty="0" smtClean="0"/>
              <a:t> </a:t>
            </a:r>
            <a:r>
              <a:rPr lang="sr-Latn-RS" sz="2400" i="1" dirty="0" smtClean="0"/>
              <a:t>prebačenim preko valjka osiguranog od obrtanja (</a:t>
            </a:r>
            <a:r>
              <a:rPr lang="sr-Latn-RS" sz="2400" b="1" i="1" dirty="0" smtClean="0"/>
              <a:t>slučaj pridržavanja tereta</a:t>
            </a:r>
            <a:r>
              <a:rPr lang="sr-Latn-RS" sz="2400" i="1" dirty="0" smtClean="0"/>
              <a:t>)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34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259632" y="4221088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Primer </a:t>
            </a:r>
            <a:r>
              <a:rPr lang="en-US" sz="2400" i="1" dirty="0" err="1" smtClean="0"/>
              <a:t>ka</a:t>
            </a:r>
            <a:r>
              <a:rPr lang="sr-Latn-BA" sz="2400" i="1" dirty="0" err="1" smtClean="0"/>
              <a:t>iša</a:t>
            </a:r>
            <a:r>
              <a:rPr lang="sr-Latn-BA" sz="2400" i="1" dirty="0" smtClean="0"/>
              <a:t> (ili užeta) prebačenog preko nepokretnog valjka (</a:t>
            </a:r>
            <a:r>
              <a:rPr lang="sr-Latn-BA" sz="2400" b="1" i="1" dirty="0" smtClean="0"/>
              <a:t>slučaj podizanja </a:t>
            </a:r>
            <a:r>
              <a:rPr lang="en-US" sz="2400" b="1" i="1" dirty="0" err="1" smtClean="0"/>
              <a:t>ili</a:t>
            </a:r>
            <a:r>
              <a:rPr lang="en-US" sz="2400" b="1" i="1" dirty="0" smtClean="0"/>
              <a:t> </a:t>
            </a:r>
            <a:r>
              <a:rPr lang="sr-Latn-RS" sz="2400" b="1" i="1" dirty="0" smtClean="0"/>
              <a:t>povlačenja </a:t>
            </a:r>
            <a:r>
              <a:rPr lang="sr-Latn-BA" sz="2400" b="1" i="1" dirty="0" smtClean="0"/>
              <a:t>tereta silom F</a:t>
            </a:r>
            <a:r>
              <a:rPr lang="sr-Latn-BA" sz="2400" i="1" dirty="0" smtClean="0"/>
              <a:t>)</a:t>
            </a:r>
            <a:r>
              <a:rPr lang="sr-Latn-RS" sz="2400" i="1" dirty="0" smtClean="0"/>
              <a:t> </a:t>
            </a:r>
            <a:endParaRPr lang="en-US" sz="2400" i="1" dirty="0"/>
          </a:p>
        </p:txBody>
      </p:sp>
      <p:pic>
        <p:nvPicPr>
          <p:cNvPr id="5" name="Picture 4" descr="MEH1-16.17-P5-Fig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559339"/>
            <a:ext cx="3113532" cy="362102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124930" name="Object 2"/>
          <p:cNvGraphicFramePr>
            <a:graphicFrameLocks noChangeAspect="1"/>
          </p:cNvGraphicFramePr>
          <p:nvPr/>
        </p:nvGraphicFramePr>
        <p:xfrm>
          <a:off x="7215206" y="3571876"/>
          <a:ext cx="12255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6" name="Equation" r:id="rId4" imgW="634725" imgH="203112" progId="Equation.3">
                  <p:embed/>
                </p:oleObj>
              </mc:Choice>
              <mc:Fallback>
                <p:oleObj name="Equation" r:id="rId4" imgW="634725" imgH="203112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206" y="3571876"/>
                        <a:ext cx="1225550" cy="406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43504" y="571480"/>
            <a:ext cx="3143272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U ovom slučaju kaiš bi proklizao po valjku, a tom proklizavanju bi se protivilo trenje zbog kojeg bi imali  </a:t>
            </a:r>
            <a:endParaRPr lang="en-US" sz="2800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7643834" y="3000372"/>
          <a:ext cx="7588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7" name="Equation" r:id="rId6" imgW="393359" imgH="177646" progId="Equation.3">
                  <p:embed/>
                </p:oleObj>
              </mc:Choice>
              <mc:Fallback>
                <p:oleObj name="Equation" r:id="rId6" imgW="393359" imgH="177646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34" y="3000372"/>
                        <a:ext cx="758825" cy="355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35</a:t>
            </a:fld>
            <a:endParaRPr lang="sr-Latn-BA"/>
          </a:p>
        </p:txBody>
      </p:sp>
      <p:pic>
        <p:nvPicPr>
          <p:cNvPr id="4" name="Picture 3" descr="MEH1-16.17-P5-Fig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571480"/>
            <a:ext cx="3172968" cy="35433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15616" y="4157497"/>
            <a:ext cx="3803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Primer užeta </a:t>
            </a:r>
            <a:r>
              <a:rPr lang="sr-Latn-BA" sz="2400" i="1" dirty="0" smtClean="0"/>
              <a:t>prebačenog preko </a:t>
            </a:r>
            <a:r>
              <a:rPr lang="sr-Latn-BA" sz="2400" i="1" smtClean="0"/>
              <a:t>kotura </a:t>
            </a:r>
            <a:r>
              <a:rPr lang="sr-Latn-RS" sz="2400" i="1" smtClean="0"/>
              <a:t> 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644008" y="571480"/>
            <a:ext cx="316835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/>
              <a:t>Koturu nije spre</a:t>
            </a:r>
            <a:r>
              <a:rPr lang="bs-Latn-BA" sz="2800" smtClean="0"/>
              <a:t>č</a:t>
            </a:r>
            <a:r>
              <a:rPr lang="en-US" sz="2800" smtClean="0"/>
              <a:t>eno obrtanje !</a:t>
            </a:r>
            <a:r>
              <a:rPr lang="sr-Latn-RS" sz="2800" smtClean="0"/>
              <a:t> </a:t>
            </a:r>
            <a:endParaRPr lang="en-US" sz="2800" dirty="0"/>
          </a:p>
        </p:txBody>
      </p:sp>
      <p:pic>
        <p:nvPicPr>
          <p:cNvPr id="12" name="Picture 11" descr="MEH1-16.17-P5-Fig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700808"/>
            <a:ext cx="3172968" cy="35433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cxnSp>
        <p:nvCxnSpPr>
          <p:cNvPr id="13" name="Elbow Connector 12"/>
          <p:cNvCxnSpPr>
            <a:stCxn id="4" idx="0"/>
            <a:endCxn id="8" idx="0"/>
          </p:cNvCxnSpPr>
          <p:nvPr/>
        </p:nvCxnSpPr>
        <p:spPr>
          <a:xfrm rot="5400000" flipH="1" flipV="1">
            <a:off x="4573154" y="-1083550"/>
            <a:ext cx="12700" cy="3310060"/>
          </a:xfrm>
          <a:prstGeom prst="bentConnector3">
            <a:avLst>
              <a:gd name="adj1" fmla="val 1800000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3969" name="Object 65"/>
          <p:cNvGraphicFramePr>
            <a:graphicFrameLocks noChangeAspect="1"/>
          </p:cNvGraphicFramePr>
          <p:nvPr/>
        </p:nvGraphicFramePr>
        <p:xfrm>
          <a:off x="1619672" y="3501008"/>
          <a:ext cx="7588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5" name="Equation" r:id="rId4" imgW="393480" imgH="177480" progId="Equation.3">
                  <p:embed/>
                </p:oleObj>
              </mc:Choice>
              <mc:Fallback>
                <p:oleObj name="Equation" r:id="rId4" imgW="39348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501008"/>
                        <a:ext cx="758825" cy="355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08" name="Object 4"/>
          <p:cNvGraphicFramePr>
            <a:graphicFrameLocks noChangeAspect="1"/>
          </p:cNvGraphicFramePr>
          <p:nvPr/>
        </p:nvGraphicFramePr>
        <p:xfrm>
          <a:off x="5575496" y="4163988"/>
          <a:ext cx="7588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6" name="Equation" r:id="rId6" imgW="393359" imgH="177646" progId="Equation.3">
                  <p:embed/>
                </p:oleObj>
              </mc:Choice>
              <mc:Fallback>
                <p:oleObj name="Equation" r:id="rId6" imgW="393359" imgH="177646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496" y="4163988"/>
                        <a:ext cx="758825" cy="355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06" name="Object 2"/>
          <p:cNvGraphicFramePr>
            <a:graphicFrameLocks noChangeAspect="1"/>
          </p:cNvGraphicFramePr>
          <p:nvPr/>
        </p:nvGraphicFramePr>
        <p:xfrm>
          <a:off x="5575496" y="4668044"/>
          <a:ext cx="13493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7" name="Equation" r:id="rId8" imgW="698197" imgH="203112" progId="Equation.3">
                  <p:embed/>
                </p:oleObj>
              </mc:Choice>
              <mc:Fallback>
                <p:oleObj name="Equation" r:id="rId8" imgW="698197" imgH="203112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496" y="4668044"/>
                        <a:ext cx="1349375" cy="406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187624" y="5426060"/>
            <a:ext cx="7200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/>
              <a:t>Koturu je </a:t>
            </a:r>
            <a:r>
              <a:rPr lang="bs-Latn-BA" sz="2800" smtClean="0"/>
              <a:t>obrtanje </a:t>
            </a:r>
            <a:r>
              <a:rPr lang="en-US" sz="2800" smtClean="0"/>
              <a:t>spre</a:t>
            </a:r>
            <a:r>
              <a:rPr lang="bs-Latn-BA" sz="2800" smtClean="0"/>
              <a:t>č</a:t>
            </a:r>
            <a:r>
              <a:rPr lang="en-US" sz="2800" smtClean="0"/>
              <a:t>eno</a:t>
            </a:r>
            <a:r>
              <a:rPr lang="bs-Latn-BA" sz="2800" smtClean="0"/>
              <a:t> (pridržavamo teret)</a:t>
            </a:r>
            <a:r>
              <a:rPr lang="en-US" sz="2800" smtClean="0"/>
              <a:t> !</a:t>
            </a:r>
            <a:r>
              <a:rPr lang="sr-Latn-RS" sz="2800" smtClean="0"/>
              <a:t> </a:t>
            </a:r>
            <a:endParaRPr lang="en-US" sz="2800" dirty="0"/>
          </a:p>
        </p:txBody>
      </p:sp>
      <p:cxnSp>
        <p:nvCxnSpPr>
          <p:cNvPr id="24" name="Elbow Connector 23"/>
          <p:cNvCxnSpPr>
            <a:stCxn id="23" idx="3"/>
            <a:endCxn id="12" idx="3"/>
          </p:cNvCxnSpPr>
          <p:nvPr/>
        </p:nvCxnSpPr>
        <p:spPr>
          <a:xfrm flipH="1" flipV="1">
            <a:off x="8177016" y="3472458"/>
            <a:ext cx="211408" cy="2215212"/>
          </a:xfrm>
          <a:prstGeom prst="bentConnector3">
            <a:avLst>
              <a:gd name="adj1" fmla="val -108132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arallelogram 26"/>
          <p:cNvSpPr/>
          <p:nvPr/>
        </p:nvSpPr>
        <p:spPr>
          <a:xfrm>
            <a:off x="5796136" y="3429000"/>
            <a:ext cx="72008" cy="288032"/>
          </a:xfrm>
          <a:prstGeom prst="parallelogram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>
            <a:off x="5868144" y="3501008"/>
            <a:ext cx="72008" cy="288032"/>
          </a:xfrm>
          <a:prstGeom prst="parallelogram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allelogram 28"/>
          <p:cNvSpPr/>
          <p:nvPr/>
        </p:nvSpPr>
        <p:spPr>
          <a:xfrm>
            <a:off x="5948536" y="3581400"/>
            <a:ext cx="72008" cy="288032"/>
          </a:xfrm>
          <a:prstGeom prst="parallelogram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7" grpId="0" animBg="1"/>
      <p:bldP spid="28" grpId="0" animBg="1"/>
      <p:bldP spid="2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36</a:t>
            </a:fld>
            <a:endParaRPr lang="sr-Latn-BA"/>
          </a:p>
        </p:txBody>
      </p:sp>
      <p:pic>
        <p:nvPicPr>
          <p:cNvPr id="4" name="Picture 3" descr="MEH1-16.17-P5-Fig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692696"/>
            <a:ext cx="3525012" cy="291236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895528" y="692696"/>
            <a:ext cx="3708920" cy="138499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smtClean="0"/>
              <a:t>Kaiš prebačen preko diska (</a:t>
            </a:r>
            <a:r>
              <a:rPr lang="sr-Latn-RS" sz="2800" i="1" smtClean="0"/>
              <a:t>kaiš miruje, disku omogućena rotacija</a:t>
            </a:r>
            <a:r>
              <a:rPr lang="sr-Latn-RS" sz="2800" smtClean="0"/>
              <a:t>) !</a:t>
            </a:r>
            <a:r>
              <a:rPr lang="sr-Latn-BA" sz="2800" smtClean="0"/>
              <a:t> </a:t>
            </a:r>
            <a:r>
              <a:rPr lang="sr-Latn-RS" sz="2800" smtClean="0"/>
              <a:t> </a:t>
            </a:r>
            <a:endParaRPr lang="en-US" sz="2800" dirty="0"/>
          </a:p>
        </p:txBody>
      </p:sp>
      <p:cxnSp>
        <p:nvCxnSpPr>
          <p:cNvPr id="6" name="Elbow Connector 5"/>
          <p:cNvCxnSpPr>
            <a:stCxn id="4" idx="0"/>
            <a:endCxn id="5" idx="0"/>
          </p:cNvCxnSpPr>
          <p:nvPr/>
        </p:nvCxnSpPr>
        <p:spPr>
          <a:xfrm rot="5400000" flipH="1" flipV="1">
            <a:off x="4886063" y="-1171229"/>
            <a:ext cx="12700" cy="3727850"/>
          </a:xfrm>
          <a:prstGeom prst="bentConnector3">
            <a:avLst>
              <a:gd name="adj1" fmla="val 1800000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32040" y="2348880"/>
            <a:ext cx="3708920" cy="138499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smtClean="0"/>
              <a:t>Koja je od sila veća i kakva je veza između njih ?</a:t>
            </a:r>
            <a:r>
              <a:rPr lang="sr-Latn-BA" sz="2800" smtClean="0"/>
              <a:t> </a:t>
            </a:r>
            <a:r>
              <a:rPr lang="sr-Latn-RS" sz="2800" smtClean="0"/>
              <a:t> </a:t>
            </a:r>
            <a:endParaRPr lang="en-US" sz="2800" dirty="0"/>
          </a:p>
        </p:txBody>
      </p:sp>
      <p:graphicFrame>
        <p:nvGraphicFramePr>
          <p:cNvPr id="145410" name="Object 2"/>
          <p:cNvGraphicFramePr>
            <a:graphicFrameLocks noChangeAspect="1"/>
          </p:cNvGraphicFramePr>
          <p:nvPr/>
        </p:nvGraphicFramePr>
        <p:xfrm>
          <a:off x="5940152" y="3501008"/>
          <a:ext cx="8810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6" name="Equation" r:id="rId4" imgW="457200" imgH="215640" progId="Equation.3">
                  <p:embed/>
                </p:oleObj>
              </mc:Choice>
              <mc:Fallback>
                <p:oleObj name="Equation" r:id="rId4" imgW="45720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3501008"/>
                        <a:ext cx="881063" cy="4318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764518"/>
              </p:ext>
            </p:extLst>
          </p:nvPr>
        </p:nvGraphicFramePr>
        <p:xfrm>
          <a:off x="6000750" y="4191000"/>
          <a:ext cx="12239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7" name="Equation" r:id="rId6" imgW="634680" imgH="241200" progId="Equation.DSMT4">
                  <p:embed/>
                </p:oleObj>
              </mc:Choice>
              <mc:Fallback>
                <p:oleObj name="Equation" r:id="rId6" imgW="63468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4191000"/>
                        <a:ext cx="1223963" cy="482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37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500166" y="404664"/>
            <a:ext cx="5304083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>
                <a:latin typeface="+mj-lt"/>
              </a:rPr>
              <a:t>Primer 5.1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397521"/>
              </p:ext>
            </p:extLst>
          </p:nvPr>
        </p:nvGraphicFramePr>
        <p:xfrm>
          <a:off x="5004048" y="1124744"/>
          <a:ext cx="1516062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3" name="Equation" r:id="rId3" imgW="749300" imgH="889000" progId="">
                  <p:embed/>
                </p:oleObj>
              </mc:Choice>
              <mc:Fallback>
                <p:oleObj name="Equation" r:id="rId3" imgW="749300" imgH="88900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124744"/>
                        <a:ext cx="1516062" cy="1771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59632" y="4725144"/>
            <a:ext cx="3803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Primer užeta namotanog na nepokretni valjak (</a:t>
            </a:r>
            <a:r>
              <a:rPr lang="sr-Latn-RS" sz="2400" b="1" i="1" dirty="0" smtClean="0"/>
              <a:t>slučaj </a:t>
            </a:r>
            <a:r>
              <a:rPr lang="sr-Latn-RS" sz="2400" b="1" i="1" dirty="0" err="1" smtClean="0"/>
              <a:t>pridržavanja</a:t>
            </a:r>
            <a:r>
              <a:rPr lang="sr-Latn-RS" sz="2400" b="1" i="1" dirty="0" smtClean="0"/>
              <a:t> tereta</a:t>
            </a:r>
            <a:r>
              <a:rPr lang="sr-Latn-RS" sz="2400" i="1" dirty="0" smtClean="0"/>
              <a:t>) </a:t>
            </a:r>
            <a:endParaRPr lang="en-US" sz="2400" i="1" dirty="0"/>
          </a:p>
        </p:txBody>
      </p:sp>
      <p:pic>
        <p:nvPicPr>
          <p:cNvPr id="8" name="Picture 7" descr="MEH1-16.17-P5-Fig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2484" y="1090404"/>
            <a:ext cx="3113532" cy="363474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004048" y="3169249"/>
            <a:ext cx="265175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Sila </a:t>
            </a:r>
            <a:r>
              <a:rPr lang="sr-Latn-RS" sz="2800" dirty="0" err="1" smtClean="0"/>
              <a:t>pridržavanja</a:t>
            </a:r>
            <a:r>
              <a:rPr lang="sr-Latn-RS" sz="2800" dirty="0" smtClean="0"/>
              <a:t> tereta ! </a:t>
            </a:r>
            <a:endParaRPr lang="en-US" sz="2800" dirty="0"/>
          </a:p>
        </p:txBody>
      </p:sp>
      <p:sp>
        <p:nvSpPr>
          <p:cNvPr id="17" name="Right Arrow 16"/>
          <p:cNvSpPr/>
          <p:nvPr/>
        </p:nvSpPr>
        <p:spPr>
          <a:xfrm flipH="1" flipV="1">
            <a:off x="6372249" y="1700808"/>
            <a:ext cx="432000" cy="72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Elbow Connector 17"/>
          <p:cNvCxnSpPr>
            <a:stCxn id="11" idx="3"/>
            <a:endCxn id="17" idx="1"/>
          </p:cNvCxnSpPr>
          <p:nvPr/>
        </p:nvCxnSpPr>
        <p:spPr>
          <a:xfrm flipH="1" flipV="1">
            <a:off x="6804249" y="1736808"/>
            <a:ext cx="851554" cy="1909495"/>
          </a:xfrm>
          <a:prstGeom prst="bentConnector3">
            <a:avLst>
              <a:gd name="adj1" fmla="val -26845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70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38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500166" y="404664"/>
            <a:ext cx="5304083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>
                <a:latin typeface="+mj-lt"/>
              </a:rPr>
              <a:t>Rešenje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745585"/>
              </p:ext>
            </p:extLst>
          </p:nvPr>
        </p:nvGraphicFramePr>
        <p:xfrm>
          <a:off x="3664396" y="1724987"/>
          <a:ext cx="1516063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95" name="Equation" r:id="rId3" imgW="749300" imgH="889000" progId="">
                  <p:embed/>
                </p:oleObj>
              </mc:Choice>
              <mc:Fallback>
                <p:oleObj name="Equation" r:id="rId3" imgW="749300" imgH="88900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4396" y="1724987"/>
                        <a:ext cx="1516063" cy="1771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476"/>
              </p:ext>
            </p:extLst>
          </p:nvPr>
        </p:nvGraphicFramePr>
        <p:xfrm>
          <a:off x="1590055" y="3432492"/>
          <a:ext cx="19018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96" name="Equation" r:id="rId5" imgW="939392" imgH="393529" progId="">
                  <p:embed/>
                </p:oleObj>
              </mc:Choice>
              <mc:Fallback>
                <p:oleObj name="Equation" r:id="rId5" imgW="939392" imgH="393529" progId="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055" y="3432492"/>
                        <a:ext cx="1901825" cy="784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879594"/>
              </p:ext>
            </p:extLst>
          </p:nvPr>
        </p:nvGraphicFramePr>
        <p:xfrm>
          <a:off x="1619672" y="1219617"/>
          <a:ext cx="14128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97" name="Equation" r:id="rId7" imgW="698197" imgH="203112" progId="">
                  <p:embed/>
                </p:oleObj>
              </mc:Choice>
              <mc:Fallback>
                <p:oleObj name="Equation" r:id="rId7" imgW="698197" imgH="203112" progId="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219617"/>
                        <a:ext cx="1412875" cy="404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917942"/>
              </p:ext>
            </p:extLst>
          </p:nvPr>
        </p:nvGraphicFramePr>
        <p:xfrm>
          <a:off x="1613470" y="2136348"/>
          <a:ext cx="1617663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98" name="Equation" r:id="rId9" imgW="799753" imgH="393529" progId="">
                  <p:embed/>
                </p:oleObj>
              </mc:Choice>
              <mc:Fallback>
                <p:oleObj name="Equation" r:id="rId9" imgW="799753" imgH="393529" progId="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470" y="2136348"/>
                        <a:ext cx="1617663" cy="784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326899"/>
              </p:ext>
            </p:extLst>
          </p:nvPr>
        </p:nvGraphicFramePr>
        <p:xfrm>
          <a:off x="1909986" y="1696437"/>
          <a:ext cx="2857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99" name="Equation" r:id="rId11" imgW="139639" imgH="203112" progId="">
                  <p:embed/>
                </p:oleObj>
              </mc:Choice>
              <mc:Fallback>
                <p:oleObj name="Equation" r:id="rId11" imgW="139639" imgH="203112" progId="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986" y="1696437"/>
                        <a:ext cx="285750" cy="403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402482"/>
              </p:ext>
            </p:extLst>
          </p:nvPr>
        </p:nvGraphicFramePr>
        <p:xfrm>
          <a:off x="2195736" y="2992581"/>
          <a:ext cx="2857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00" name="Equation" r:id="rId13" imgW="139639" imgH="203112" progId="">
                  <p:embed/>
                </p:oleObj>
              </mc:Choice>
              <mc:Fallback>
                <p:oleObj name="Equation" r:id="rId13" imgW="139639" imgH="203112" progId="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992581"/>
                        <a:ext cx="285750" cy="403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243409"/>
              </p:ext>
            </p:extLst>
          </p:nvPr>
        </p:nvGraphicFramePr>
        <p:xfrm>
          <a:off x="1578818" y="4748008"/>
          <a:ext cx="169703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01" name="Equation" r:id="rId14" imgW="837836" imgH="203112" progId="">
                  <p:embed/>
                </p:oleObj>
              </mc:Choice>
              <mc:Fallback>
                <p:oleObj name="Equation" r:id="rId14" imgW="837836" imgH="203112" progId="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8818" y="4748008"/>
                        <a:ext cx="1697038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727205"/>
              </p:ext>
            </p:extLst>
          </p:nvPr>
        </p:nvGraphicFramePr>
        <p:xfrm>
          <a:off x="2195736" y="4317548"/>
          <a:ext cx="2857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02" name="Equation" r:id="rId16" imgW="139639" imgH="203112" progId="">
                  <p:embed/>
                </p:oleObj>
              </mc:Choice>
              <mc:Fallback>
                <p:oleObj name="Equation" r:id="rId16" imgW="139639" imgH="203112" progId="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317548"/>
                        <a:ext cx="285750" cy="403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035131"/>
              </p:ext>
            </p:extLst>
          </p:nvPr>
        </p:nvGraphicFramePr>
        <p:xfrm>
          <a:off x="3779912" y="4759682"/>
          <a:ext cx="21082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03" name="Equation" r:id="rId17" imgW="1040948" imgH="203112" progId="">
                  <p:embed/>
                </p:oleObj>
              </mc:Choice>
              <mc:Fallback>
                <p:oleObj name="Equation" r:id="rId17" imgW="1040948" imgH="203112" progId="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4759682"/>
                        <a:ext cx="2108200" cy="404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156176" y="4686235"/>
            <a:ext cx="259228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Što je manje od 4 puna namotaja.</a:t>
            </a:r>
            <a:endParaRPr lang="en-US" sz="2400" dirty="0"/>
          </a:p>
        </p:txBody>
      </p:sp>
      <p:cxnSp>
        <p:nvCxnSpPr>
          <p:cNvPr id="16" name="Elbow Connector 15"/>
          <p:cNvCxnSpPr>
            <a:stCxn id="15" idx="0"/>
            <a:endCxn id="13" idx="0"/>
          </p:cNvCxnSpPr>
          <p:nvPr/>
        </p:nvCxnSpPr>
        <p:spPr>
          <a:xfrm rot="16200000" flipH="1" flipV="1">
            <a:off x="6106442" y="3413804"/>
            <a:ext cx="73447" cy="2618308"/>
          </a:xfrm>
          <a:prstGeom prst="bentConnector3">
            <a:avLst>
              <a:gd name="adj1" fmla="val -311245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089728"/>
              </p:ext>
            </p:extLst>
          </p:nvPr>
        </p:nvGraphicFramePr>
        <p:xfrm>
          <a:off x="3347864" y="4809688"/>
          <a:ext cx="368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04" name="Equation" r:id="rId19" imgW="190417" imgH="152334" progId="Equation.3">
                  <p:embed/>
                </p:oleObj>
              </mc:Choice>
              <mc:Fallback>
                <p:oleObj name="Equation" r:id="rId19" imgW="190417" imgH="152334" progId="Equation.3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809688"/>
                        <a:ext cx="3683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857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 lnSpcReduction="10000"/>
          </a:bodyPr>
          <a:lstStyle/>
          <a:p>
            <a:r>
              <a:rPr lang="sr-Latn-RS" sz="3000" b="1" dirty="0" smtClean="0"/>
              <a:t>Trenje pri kotrljanju. Koeficijent trenja pri kotrljanju</a:t>
            </a:r>
          </a:p>
          <a:p>
            <a:pPr lvl="1" algn="just"/>
            <a:r>
              <a:rPr lang="sr-Latn-RS" dirty="0" smtClean="0"/>
              <a:t>Trenje pri kotrljanju predstavlja otpor koji nastaje pri kotrljanju jednog cilindričnog tela po površini drugog tela.</a:t>
            </a:r>
          </a:p>
          <a:p>
            <a:pPr lvl="1" algn="just"/>
            <a:r>
              <a:rPr lang="sr-Latn-RS" dirty="0" smtClean="0"/>
              <a:t>Neka se na horizontalnoj hrapavoj ravni nalazi kružni valjak težine G i poluprečnika r.</a:t>
            </a:r>
          </a:p>
          <a:p>
            <a:pPr lvl="1" algn="just"/>
            <a:r>
              <a:rPr lang="sr-Latn-RS" dirty="0" smtClean="0"/>
              <a:t>Sa vrlo malim nagibom horizontalne ravni valjak se ne bi </a:t>
            </a:r>
            <a:r>
              <a:rPr lang="sr-Latn-RS" dirty="0" err="1" smtClean="0"/>
              <a:t>zakotrljao</a:t>
            </a:r>
            <a:r>
              <a:rPr lang="sr-Latn-RS" dirty="0" smtClean="0"/>
              <a:t>.</a:t>
            </a:r>
          </a:p>
          <a:p>
            <a:pPr lvl="1" algn="just"/>
            <a:r>
              <a:rPr lang="sr-Latn-RS" dirty="0" smtClean="0">
                <a:solidFill>
                  <a:srgbClr val="0070C0"/>
                </a:solidFill>
              </a:rPr>
              <a:t>Zašto?</a:t>
            </a:r>
          </a:p>
          <a:p>
            <a:pPr lvl="1" algn="just"/>
            <a:r>
              <a:rPr lang="sr-Latn-RS" dirty="0" smtClean="0"/>
              <a:t>Zato što postoji izvestan otpor koji se protivi kotrljanju valjka.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39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4659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lvl="1" algn="just"/>
            <a:r>
              <a:rPr lang="sr-Latn-RS" dirty="0"/>
              <a:t>I sa zanemarivo malom </a:t>
            </a:r>
            <a:r>
              <a:rPr lang="sr-Latn-RS" dirty="0">
                <a:solidFill>
                  <a:srgbClr val="006600"/>
                </a:solidFill>
              </a:rPr>
              <a:t>vučnom silom</a:t>
            </a:r>
            <a:r>
              <a:rPr lang="sr-Latn-RS" dirty="0"/>
              <a:t>, na ravnoj i idealno glatkoj površi, posmatrano </a:t>
            </a:r>
            <a:r>
              <a:rPr lang="sr-Latn-RS" dirty="0" smtClean="0"/>
              <a:t>kruto telo </a:t>
            </a:r>
            <a:r>
              <a:rPr lang="sr-Latn-RS" dirty="0"/>
              <a:t>bi se </a:t>
            </a:r>
            <a:r>
              <a:rPr lang="sr-Latn-RS" dirty="0" smtClean="0"/>
              <a:t>pomerilo.</a:t>
            </a:r>
            <a:endParaRPr lang="sr-Latn-RS" dirty="0"/>
          </a:p>
          <a:p>
            <a:pPr lvl="1" algn="just"/>
            <a:r>
              <a:rPr lang="sr-Latn-RS" dirty="0"/>
              <a:t>Međutim, u stvarnosti bi do </a:t>
            </a:r>
            <a:r>
              <a:rPr lang="sr-Latn-RS" dirty="0" err="1"/>
              <a:t>pemeranja</a:t>
            </a:r>
            <a:r>
              <a:rPr lang="sr-Latn-RS" dirty="0"/>
              <a:t> </a:t>
            </a:r>
            <a:r>
              <a:rPr lang="sr-Latn-RS" dirty="0" smtClean="0"/>
              <a:t>tela došlo tek u trenutku dostizanja </a:t>
            </a:r>
            <a:r>
              <a:rPr lang="sr-Latn-RS" dirty="0" smtClean="0">
                <a:solidFill>
                  <a:srgbClr val="006600"/>
                </a:solidFill>
              </a:rPr>
              <a:t>granične vrednosti vučne sile</a:t>
            </a:r>
            <a:r>
              <a:rPr lang="sr-Latn-RS" dirty="0" smtClean="0"/>
              <a:t>.</a:t>
            </a:r>
            <a:endParaRPr lang="sr-Latn-BA" dirty="0"/>
          </a:p>
          <a:p>
            <a:pPr lvl="1" algn="just"/>
            <a:r>
              <a:rPr lang="sr-Latn-RS" dirty="0" smtClean="0">
                <a:solidFill>
                  <a:srgbClr val="0070C0"/>
                </a:solidFill>
              </a:rPr>
              <a:t>Zašto?</a:t>
            </a:r>
          </a:p>
          <a:p>
            <a:pPr lvl="1" algn="just"/>
            <a:r>
              <a:rPr lang="sr-Latn-RS" dirty="0" smtClean="0"/>
              <a:t>Zato što se osim </a:t>
            </a:r>
            <a:r>
              <a:rPr lang="sr-Latn-RS" dirty="0" smtClean="0">
                <a:solidFill>
                  <a:srgbClr val="002060"/>
                </a:solidFill>
              </a:rPr>
              <a:t>normalne reakcije veze</a:t>
            </a:r>
            <a:r>
              <a:rPr lang="sr-Latn-RS" dirty="0" smtClean="0"/>
              <a:t>, pojavljuje i </a:t>
            </a:r>
            <a:r>
              <a:rPr lang="sr-Latn-RS" dirty="0" err="1" smtClean="0">
                <a:solidFill>
                  <a:srgbClr val="006600"/>
                </a:solidFill>
              </a:rPr>
              <a:t>tangencijalna</a:t>
            </a:r>
            <a:r>
              <a:rPr lang="sr-Latn-RS" dirty="0" smtClean="0">
                <a:solidFill>
                  <a:srgbClr val="006600"/>
                </a:solidFill>
              </a:rPr>
              <a:t> reakcija</a:t>
            </a:r>
            <a:r>
              <a:rPr lang="sr-Latn-RS" dirty="0" smtClean="0"/>
              <a:t>, koja ima pravac tangente u tački dodira dva tela (leži u </a:t>
            </a:r>
            <a:r>
              <a:rPr lang="sr-Latn-RS" dirty="0" err="1" smtClean="0"/>
              <a:t>tangentnoj</a:t>
            </a:r>
            <a:r>
              <a:rPr lang="sr-Latn-RS" dirty="0" smtClean="0"/>
              <a:t> ravni dodira).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4002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lvl="1" algn="just"/>
            <a:r>
              <a:rPr lang="sr-Latn-RS" sz="2600" dirty="0" smtClean="0"/>
              <a:t>Pri određenom nagibu ravne podloge otpočeće kotrljanje valjka.</a:t>
            </a:r>
          </a:p>
          <a:p>
            <a:pPr lvl="1" algn="just"/>
            <a:r>
              <a:rPr lang="sr-Latn-RS" sz="2600" dirty="0" smtClean="0"/>
              <a:t>Do sličnog zaključka došli bi smo ako bi valjak izložili delovanju vučne sile F u pravcu prečnika paralelnog ravnoj podlozi.</a:t>
            </a:r>
          </a:p>
          <a:p>
            <a:pPr lvl="1" algn="just"/>
            <a:r>
              <a:rPr lang="sr-Latn-RS" sz="2600" dirty="0" smtClean="0"/>
              <a:t>Eksperimentima se lako dokazuje da bi valjak ostao u stanju mirovanja pri promeni sile od nule (0) do neke maksimalne vrednosti (do F</a:t>
            </a:r>
            <a:r>
              <a:rPr lang="sr-Latn-RS" sz="2600" baseline="-25000" dirty="0" smtClean="0"/>
              <a:t>max</a:t>
            </a:r>
            <a:r>
              <a:rPr lang="sr-Latn-RS" sz="2600" dirty="0" smtClean="0"/>
              <a:t>).</a:t>
            </a:r>
          </a:p>
          <a:p>
            <a:pPr lvl="1" algn="just"/>
            <a:r>
              <a:rPr lang="sr-Latn-RS" sz="2600" dirty="0" smtClean="0"/>
              <a:t>Ovo znači da su tada sve sile koje ga napadaju u ravnoteži.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40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74218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41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15530"/>
            <a:ext cx="4395354" cy="351005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03648" y="4326195"/>
            <a:ext cx="439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Kružni valjak na ravnoj i idealno glatkoj podlozi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817521"/>
            <a:ext cx="2160240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Na kružni valjak deluje uravnoteženi sistem sila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734736"/>
              </p:ext>
            </p:extLst>
          </p:nvPr>
        </p:nvGraphicFramePr>
        <p:xfrm>
          <a:off x="7550348" y="2422723"/>
          <a:ext cx="10541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1" name="Equation" r:id="rId4" imgW="520474" imgH="215806" progId="">
                  <p:embed/>
                </p:oleObj>
              </mc:Choice>
              <mc:Fallback>
                <p:oleObj name="Equation" r:id="rId4" imgW="520474" imgH="215806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0348" y="2422723"/>
                        <a:ext cx="1054100" cy="430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126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42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64704"/>
            <a:ext cx="4414058" cy="3472643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31640" y="4254187"/>
            <a:ext cx="4414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Kružni valjak na hrapavoj i </a:t>
            </a:r>
            <a:r>
              <a:rPr lang="sr-Latn-RS" sz="2400" i="1" dirty="0" err="1" smtClean="0"/>
              <a:t>deformabilnoj</a:t>
            </a:r>
            <a:r>
              <a:rPr lang="sr-Latn-RS" sz="2400" i="1" dirty="0" smtClean="0"/>
              <a:t> podlozi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764704"/>
            <a:ext cx="2088232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I u ovom slučaju na kružni valjak deluje uravnoteženi sistem sila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598623"/>
              </p:ext>
            </p:extLst>
          </p:nvPr>
        </p:nvGraphicFramePr>
        <p:xfrm>
          <a:off x="7668344" y="3227253"/>
          <a:ext cx="10541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6" name="Equation" r:id="rId4" imgW="520474" imgH="215806" progId="">
                  <p:embed/>
                </p:oleObj>
              </mc:Choice>
              <mc:Fallback>
                <p:oleObj name="Equation" r:id="rId4" imgW="520474" imgH="215806" progId="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3227253"/>
                        <a:ext cx="1054100" cy="430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414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43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2123728" y="4470211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Kružni valjak na hrapavoj i </a:t>
            </a:r>
            <a:r>
              <a:rPr lang="sr-Latn-RS" sz="2400" i="1" dirty="0" err="1" smtClean="0"/>
              <a:t>deformabilnoj</a:t>
            </a:r>
            <a:r>
              <a:rPr lang="sr-Latn-RS" sz="2400" i="1" dirty="0" smtClean="0"/>
              <a:t> podlozi izložen delovanju vučne sile F</a:t>
            </a:r>
            <a:endParaRPr lang="en-US" sz="2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052736"/>
            <a:ext cx="4227023" cy="338535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8039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44</a:t>
            </a:fld>
            <a:endParaRPr lang="sr-Latn-BA"/>
          </a:p>
        </p:txBody>
      </p:sp>
      <p:sp>
        <p:nvSpPr>
          <p:cNvPr id="9" name="TextBox 8"/>
          <p:cNvSpPr txBox="1"/>
          <p:nvPr/>
        </p:nvSpPr>
        <p:spPr>
          <a:xfrm>
            <a:off x="1547664" y="4293097"/>
            <a:ext cx="3240360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Valjak miruje jer  tri sile koje ga napadaju obrazuju zatvoren trougao:</a:t>
            </a:r>
            <a:endParaRPr lang="en-US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435601"/>
              </p:ext>
            </p:extLst>
          </p:nvPr>
        </p:nvGraphicFramePr>
        <p:xfrm>
          <a:off x="5004048" y="4311582"/>
          <a:ext cx="3471862" cy="149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8" name="Equation" r:id="rId3" imgW="1714500" imgH="749300" progId="">
                  <p:embed/>
                </p:oleObj>
              </mc:Choice>
              <mc:Fallback>
                <p:oleObj name="Equation" r:id="rId3" imgW="1714500" imgH="749300" progId="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4311582"/>
                        <a:ext cx="3471862" cy="14938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9" idx="0"/>
            <a:endCxn id="10" idx="0"/>
          </p:cNvCxnSpPr>
          <p:nvPr/>
        </p:nvCxnSpPr>
        <p:spPr>
          <a:xfrm rot="16200000" flipH="1">
            <a:off x="4944668" y="2516272"/>
            <a:ext cx="18485" cy="3572135"/>
          </a:xfrm>
          <a:prstGeom prst="bentConnector3">
            <a:avLst>
              <a:gd name="adj1" fmla="val -12366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76672"/>
            <a:ext cx="4227023" cy="338535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3196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45</a:t>
            </a:fld>
            <a:endParaRPr lang="sr-Latn-B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636891"/>
              </p:ext>
            </p:extLst>
          </p:nvPr>
        </p:nvGraphicFramePr>
        <p:xfrm>
          <a:off x="2397571" y="4236814"/>
          <a:ext cx="3624262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3" name="Equation" r:id="rId3" imgW="1790700" imgH="787400" progId="">
                  <p:embed/>
                </p:oleObj>
              </mc:Choice>
              <mc:Fallback>
                <p:oleObj name="Equation" r:id="rId3" imgW="1790700" imgH="787400" progId="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571" y="4236814"/>
                        <a:ext cx="3624262" cy="1568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56253"/>
              </p:ext>
            </p:extLst>
          </p:nvPr>
        </p:nvGraphicFramePr>
        <p:xfrm>
          <a:off x="6127279" y="4812878"/>
          <a:ext cx="388937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4" name="Equation" r:id="rId5" imgW="190417" imgH="152334" progId="">
                  <p:embed/>
                </p:oleObj>
              </mc:Choice>
              <mc:Fallback>
                <p:oleObj name="Equation" r:id="rId5" imgW="190417" imgH="152334" progId="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279" y="4812878"/>
                        <a:ext cx="388937" cy="301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687860"/>
              </p:ext>
            </p:extLst>
          </p:nvPr>
        </p:nvGraphicFramePr>
        <p:xfrm>
          <a:off x="6574035" y="4308822"/>
          <a:ext cx="2030413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5" name="Equation" r:id="rId7" imgW="1002865" imgH="647419" progId="">
                  <p:embed/>
                </p:oleObj>
              </mc:Choice>
              <mc:Fallback>
                <p:oleObj name="Equation" r:id="rId7" imgW="1002865" imgH="647419" progId="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4035" y="4308822"/>
                        <a:ext cx="2030413" cy="12906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03648" y="548680"/>
            <a:ext cx="2808312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000" b="1" dirty="0" smtClean="0"/>
              <a:t>NAPOMENA: </a:t>
            </a:r>
            <a:r>
              <a:rPr lang="sr-Latn-RS" sz="2000" dirty="0" smtClean="0"/>
              <a:t>Moment sile </a:t>
            </a:r>
            <a:r>
              <a:rPr lang="sr-Latn-RS" sz="2000" dirty="0" smtClean="0">
                <a:solidFill>
                  <a:srgbClr val="006600"/>
                </a:solidFill>
              </a:rPr>
              <a:t>F</a:t>
            </a:r>
            <a:r>
              <a:rPr lang="sr-Latn-RS" sz="2000" baseline="-25000" dirty="0" smtClean="0">
                <a:solidFill>
                  <a:srgbClr val="006600"/>
                </a:solidFill>
              </a:rPr>
              <a:t>T</a:t>
            </a:r>
            <a:r>
              <a:rPr lang="sr-Latn-RS" sz="2000" dirty="0" smtClean="0"/>
              <a:t> za tačku </a:t>
            </a:r>
            <a:r>
              <a:rPr lang="sr-Latn-RS" sz="2000" b="1" dirty="0" smtClean="0"/>
              <a:t>A</a:t>
            </a:r>
            <a:r>
              <a:rPr lang="sr-Latn-RS" sz="2000" dirty="0" smtClean="0"/>
              <a:t> je zanemaren, zbog malog udubljenja podloge.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425" y="548680"/>
            <a:ext cx="4227023" cy="338535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3190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46</a:t>
            </a:fld>
            <a:endParaRPr lang="sr-Latn-B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4664"/>
            <a:ext cx="4227023" cy="338535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220072" y="2061260"/>
            <a:ext cx="223224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000" dirty="0" smtClean="0"/>
              <a:t>Moment </a:t>
            </a:r>
            <a:r>
              <a:rPr lang="sr-Latn-RS" sz="2000" b="1" dirty="0" smtClean="0"/>
              <a:t>sprega trenja kotrljanja</a:t>
            </a:r>
            <a:endParaRPr lang="en-US" sz="20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207883"/>
              </p:ext>
            </p:extLst>
          </p:nvPr>
        </p:nvGraphicFramePr>
        <p:xfrm>
          <a:off x="7155927" y="2541340"/>
          <a:ext cx="12350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6" name="Equation" r:id="rId4" imgW="609600" imgH="228600" progId="">
                  <p:embed/>
                </p:oleObj>
              </mc:Choice>
              <mc:Fallback>
                <p:oleObj name="Equation" r:id="rId4" imgW="609600" imgH="228600" progId="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5927" y="2541340"/>
                        <a:ext cx="1235075" cy="4556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64437" y="2924944"/>
            <a:ext cx="182784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000" dirty="0" err="1" smtClean="0"/>
              <a:t>uravnotežava</a:t>
            </a:r>
            <a:r>
              <a:rPr lang="sr-Latn-RS" sz="2000" dirty="0" smtClean="0"/>
              <a:t> se sa momentom</a:t>
            </a:r>
            <a:endParaRPr lang="en-US" sz="20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327844"/>
              </p:ext>
            </p:extLst>
          </p:nvPr>
        </p:nvGraphicFramePr>
        <p:xfrm>
          <a:off x="6893247" y="3429000"/>
          <a:ext cx="19272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7" name="Equation" r:id="rId6" imgW="952087" imgH="177723" progId="">
                  <p:embed/>
                </p:oleObj>
              </mc:Choice>
              <mc:Fallback>
                <p:oleObj name="Equation" r:id="rId6" imgW="952087" imgH="177723" progId="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3247" y="3429000"/>
                        <a:ext cx="1927225" cy="354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331640" y="3933056"/>
            <a:ext cx="5068686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000" dirty="0" smtClean="0"/>
              <a:t>Sa povećanjem </a:t>
            </a:r>
            <a:r>
              <a:rPr lang="sr-Latn-RS" sz="2000" b="1" dirty="0" smtClean="0"/>
              <a:t>sile F</a:t>
            </a:r>
            <a:r>
              <a:rPr lang="sr-Latn-RS" sz="2000" dirty="0" smtClean="0"/>
              <a:t>, povećava se i </a:t>
            </a:r>
            <a:r>
              <a:rPr lang="sr-Latn-RS" sz="2000" b="1" dirty="0" smtClean="0"/>
              <a:t>rastojanje k</a:t>
            </a:r>
            <a:r>
              <a:rPr lang="sr-Latn-RS" sz="2000" dirty="0"/>
              <a:t> </a:t>
            </a:r>
            <a:r>
              <a:rPr lang="sr-Latn-RS" sz="2000" dirty="0" smtClean="0"/>
              <a:t>(do neke granične vrednosti k</a:t>
            </a:r>
            <a:r>
              <a:rPr lang="sr-Latn-RS" sz="2000" baseline="-25000" dirty="0" smtClean="0"/>
              <a:t>gr</a:t>
            </a:r>
            <a:r>
              <a:rPr lang="sr-Latn-RS" sz="2000" dirty="0" smtClean="0"/>
              <a:t>), pri čemu ćemo imati da je: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1640" y="5477162"/>
            <a:ext cx="662473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000" dirty="0" smtClean="0">
                <a:solidFill>
                  <a:srgbClr val="0070C0"/>
                </a:solidFill>
              </a:rPr>
              <a:t>k </a:t>
            </a:r>
            <a:r>
              <a:rPr lang="sr-Latn-RS" sz="2000" dirty="0" smtClean="0">
                <a:solidFill>
                  <a:srgbClr val="0070C0"/>
                </a:solidFill>
                <a:sym typeface="Symbol"/>
              </a:rPr>
              <a:t> koeficijent trenja kotrljanja ili </a:t>
            </a:r>
            <a:r>
              <a:rPr lang="sr-Latn-RS" sz="2000" b="1" dirty="0" smtClean="0">
                <a:solidFill>
                  <a:srgbClr val="0070C0"/>
                </a:solidFill>
                <a:sym typeface="Symbol"/>
              </a:rPr>
              <a:t>krak otpora kotrljanju </a:t>
            </a:r>
            <a:r>
              <a:rPr lang="sr-Latn-RS" sz="2000" dirty="0" smtClean="0">
                <a:solidFill>
                  <a:srgbClr val="0070C0"/>
                </a:solidFill>
                <a:sym typeface="Symbol"/>
              </a:rPr>
              <a:t>(npr. za slučaj </a:t>
            </a:r>
            <a:r>
              <a:rPr lang="sr-Latn-RS" sz="2000" b="1" dirty="0" smtClean="0">
                <a:solidFill>
                  <a:srgbClr val="0070C0"/>
                </a:solidFill>
                <a:sym typeface="Symbol"/>
              </a:rPr>
              <a:t>mekog čelika po mekom čeliku</a:t>
            </a:r>
            <a:r>
              <a:rPr lang="sr-Latn-RS" sz="2000" dirty="0" smtClean="0">
                <a:solidFill>
                  <a:srgbClr val="0070C0"/>
                </a:solidFill>
                <a:sym typeface="Symbol"/>
              </a:rPr>
              <a:t> k = 0,005 cm).</a:t>
            </a:r>
            <a:endParaRPr lang="sr-Latn-RS" sz="20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667199"/>
              </p:ext>
            </p:extLst>
          </p:nvPr>
        </p:nvGraphicFramePr>
        <p:xfrm>
          <a:off x="3393405" y="4745583"/>
          <a:ext cx="36988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8" name="Equation" r:id="rId8" imgW="1828800" imgH="279400" progId="">
                  <p:embed/>
                </p:oleObj>
              </mc:Choice>
              <mc:Fallback>
                <p:oleObj name="Equation" r:id="rId8" imgW="1828800" imgH="279400" progId="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3405" y="4745583"/>
                        <a:ext cx="3698875" cy="555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5" idx="3"/>
            <a:endCxn id="14" idx="3"/>
          </p:cNvCxnSpPr>
          <p:nvPr/>
        </p:nvCxnSpPr>
        <p:spPr>
          <a:xfrm>
            <a:off x="7092280" y="5023395"/>
            <a:ext cx="864096" cy="807710"/>
          </a:xfrm>
          <a:prstGeom prst="bentConnector3">
            <a:avLst>
              <a:gd name="adj1" fmla="val 126455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99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47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0688"/>
            <a:ext cx="4227023" cy="338535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765612"/>
            <a:ext cx="3890357" cy="296764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723166" y="764704"/>
            <a:ext cx="194517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000" dirty="0" smtClean="0"/>
              <a:t>Uslov ravnoteže: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644303"/>
              </p:ext>
            </p:extLst>
          </p:nvPr>
        </p:nvGraphicFramePr>
        <p:xfrm>
          <a:off x="5724128" y="1246783"/>
          <a:ext cx="27479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69" name="Equation" r:id="rId5" imgW="1358900" imgH="228600" progId="">
                  <p:embed/>
                </p:oleObj>
              </mc:Choice>
              <mc:Fallback>
                <p:oleObj name="Equation" r:id="rId5" imgW="1358900" imgH="228600" progId="">
                  <p:embed/>
                  <p:pic>
                    <p:nvPicPr>
                      <p:cNvPr id="0" name="Picture 2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1246783"/>
                        <a:ext cx="2747963" cy="454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360220"/>
              </p:ext>
            </p:extLst>
          </p:nvPr>
        </p:nvGraphicFramePr>
        <p:xfrm>
          <a:off x="7740352" y="404664"/>
          <a:ext cx="773112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70" name="Equation" r:id="rId7" imgW="380670" imgH="177646" progId="">
                  <p:embed/>
                </p:oleObj>
              </mc:Choice>
              <mc:Fallback>
                <p:oleObj name="Equation" r:id="rId7" imgW="380670" imgH="177646" progId="">
                  <p:embed/>
                  <p:pic>
                    <p:nvPicPr>
                      <p:cNvPr id="0" name="Picture 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404664"/>
                        <a:ext cx="773112" cy="354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806081"/>
              </p:ext>
            </p:extLst>
          </p:nvPr>
        </p:nvGraphicFramePr>
        <p:xfrm>
          <a:off x="5723166" y="2204864"/>
          <a:ext cx="18732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71" name="Equation" r:id="rId9" imgW="927100" imgH="228600" progId="">
                  <p:embed/>
                </p:oleObj>
              </mc:Choice>
              <mc:Fallback>
                <p:oleObj name="Equation" r:id="rId9" imgW="927100" imgH="228600" progId="">
                  <p:embed/>
                  <p:pic>
                    <p:nvPicPr>
                      <p:cNvPr id="0" name="Picture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3166" y="2204864"/>
                        <a:ext cx="1873250" cy="454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Elbow Connector 18"/>
          <p:cNvCxnSpPr>
            <a:stCxn id="4" idx="0"/>
            <a:endCxn id="7" idx="0"/>
          </p:cNvCxnSpPr>
          <p:nvPr/>
        </p:nvCxnSpPr>
        <p:spPr>
          <a:xfrm rot="16200000" flipH="1">
            <a:off x="4998445" y="-932605"/>
            <a:ext cx="144016" cy="3250603"/>
          </a:xfrm>
          <a:prstGeom prst="bentConnector3">
            <a:avLst>
              <a:gd name="adj1" fmla="val -158732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197125"/>
              </p:ext>
            </p:extLst>
          </p:nvPr>
        </p:nvGraphicFramePr>
        <p:xfrm>
          <a:off x="6228184" y="1772816"/>
          <a:ext cx="2857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72" name="Equation" r:id="rId11" imgW="139639" imgH="203112" progId="">
                  <p:embed/>
                </p:oleObj>
              </mc:Choice>
              <mc:Fallback>
                <p:oleObj name="Equation" r:id="rId11" imgW="139639" imgH="203112" progId="">
                  <p:embed/>
                  <p:pic>
                    <p:nvPicPr>
                      <p:cNvPr id="0" name="Picture 2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1772816"/>
                        <a:ext cx="285750" cy="403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ight Arrow 22"/>
          <p:cNvSpPr/>
          <p:nvPr/>
        </p:nvSpPr>
        <p:spPr>
          <a:xfrm rot="16200000" flipH="1">
            <a:off x="8008952" y="941864"/>
            <a:ext cx="27432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150855"/>
              </p:ext>
            </p:extLst>
          </p:nvPr>
        </p:nvGraphicFramePr>
        <p:xfrm>
          <a:off x="7498973" y="4304274"/>
          <a:ext cx="1154112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73" name="Equation" r:id="rId13" imgW="571252" imgH="393529" progId="">
                  <p:embed/>
                </p:oleObj>
              </mc:Choice>
              <mc:Fallback>
                <p:oleObj name="Equation" r:id="rId13" imgW="571252" imgH="393529" progId="">
                  <p:embed/>
                  <p:pic>
                    <p:nvPicPr>
                      <p:cNvPr id="0" name="Picture 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8973" y="4304274"/>
                        <a:ext cx="1154112" cy="78105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022804"/>
              </p:ext>
            </p:extLst>
          </p:nvPr>
        </p:nvGraphicFramePr>
        <p:xfrm>
          <a:off x="7666644" y="2276872"/>
          <a:ext cx="388938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74" name="Equation" r:id="rId15" imgW="190417" imgH="152334" progId="">
                  <p:embed/>
                </p:oleObj>
              </mc:Choice>
              <mc:Fallback>
                <p:oleObj name="Equation" r:id="rId15" imgW="190417" imgH="152334" progId="">
                  <p:embed/>
                  <p:pic>
                    <p:nvPicPr>
                      <p:cNvPr id="0" name="Picture 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6644" y="2276872"/>
                        <a:ext cx="388938" cy="301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743754"/>
              </p:ext>
            </p:extLst>
          </p:nvPr>
        </p:nvGraphicFramePr>
        <p:xfrm>
          <a:off x="8100392" y="3889871"/>
          <a:ext cx="2857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75" name="Equation" r:id="rId17" imgW="139639" imgH="203112" progId="">
                  <p:embed/>
                </p:oleObj>
              </mc:Choice>
              <mc:Fallback>
                <p:oleObj name="Equation" r:id="rId17" imgW="139639" imgH="203112" progId="">
                  <p:embed/>
                  <p:pic>
                    <p:nvPicPr>
                      <p:cNvPr id="0" name="Picture 2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0392" y="3889871"/>
                        <a:ext cx="285750" cy="403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Elbow Connector 31"/>
          <p:cNvCxnSpPr>
            <a:stCxn id="30" idx="3"/>
            <a:endCxn id="31" idx="0"/>
          </p:cNvCxnSpPr>
          <p:nvPr/>
        </p:nvCxnSpPr>
        <p:spPr>
          <a:xfrm>
            <a:off x="8055582" y="2427684"/>
            <a:ext cx="187685" cy="1462187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723166" y="5877272"/>
            <a:ext cx="223513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000" b="1" dirty="0" smtClean="0">
                <a:solidFill>
                  <a:srgbClr val="0070C0"/>
                </a:solidFill>
              </a:rPr>
              <a:t>Uslov kotrljanja!</a:t>
            </a:r>
          </a:p>
        </p:txBody>
      </p:sp>
      <p:cxnSp>
        <p:nvCxnSpPr>
          <p:cNvPr id="37" name="Elbow Connector 36"/>
          <p:cNvCxnSpPr>
            <a:stCxn id="28" idx="3"/>
            <a:endCxn id="36" idx="3"/>
          </p:cNvCxnSpPr>
          <p:nvPr/>
        </p:nvCxnSpPr>
        <p:spPr>
          <a:xfrm flipH="1">
            <a:off x="7958302" y="4694799"/>
            <a:ext cx="694783" cy="1382528"/>
          </a:xfrm>
          <a:prstGeom prst="bentConnector3">
            <a:avLst>
              <a:gd name="adj1" fmla="val -32902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00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3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48</a:t>
            </a:fld>
            <a:endParaRPr lang="sr-Latn-BA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420723"/>
              </p:ext>
            </p:extLst>
          </p:nvPr>
        </p:nvGraphicFramePr>
        <p:xfrm>
          <a:off x="5642015" y="3501008"/>
          <a:ext cx="12573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95" name="Equation" r:id="rId3" imgW="622030" imgH="393529" progId="">
                  <p:embed/>
                </p:oleObj>
              </mc:Choice>
              <mc:Fallback>
                <p:oleObj name="Equation" r:id="rId3" imgW="622030" imgH="393529" progId="">
                  <p:embed/>
                  <p:pic>
                    <p:nvPicPr>
                      <p:cNvPr id="0" name="Picture 3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2015" y="3501008"/>
                        <a:ext cx="1257300" cy="7810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049429"/>
              </p:ext>
            </p:extLst>
          </p:nvPr>
        </p:nvGraphicFramePr>
        <p:xfrm>
          <a:off x="2755766" y="4043933"/>
          <a:ext cx="12319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96" name="Equation" r:id="rId5" imgW="609600" imgH="228600" progId="">
                  <p:embed/>
                </p:oleObj>
              </mc:Choice>
              <mc:Fallback>
                <p:oleObj name="Equation" r:id="rId5" imgW="609600" imgH="228600" progId="">
                  <p:embed/>
                  <p:pic>
                    <p:nvPicPr>
                      <p:cNvPr id="0" name="Picture 3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766" y="4043933"/>
                        <a:ext cx="1231900" cy="454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892389"/>
              </p:ext>
            </p:extLst>
          </p:nvPr>
        </p:nvGraphicFramePr>
        <p:xfrm>
          <a:off x="1481691" y="4066654"/>
          <a:ext cx="87630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97" name="Equation" r:id="rId7" imgW="431425" imgH="177646" progId="">
                  <p:embed/>
                </p:oleObj>
              </mc:Choice>
              <mc:Fallback>
                <p:oleObj name="Equation" r:id="rId7" imgW="431425" imgH="177646" progId="">
                  <p:embed/>
                  <p:pic>
                    <p:nvPicPr>
                      <p:cNvPr id="0" name="Picture 3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691" y="4066654"/>
                        <a:ext cx="876300" cy="354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rot="10800000" flipH="1">
            <a:off x="2409835" y="4230102"/>
            <a:ext cx="27432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6222"/>
              </p:ext>
            </p:extLst>
          </p:nvPr>
        </p:nvGraphicFramePr>
        <p:xfrm>
          <a:off x="7280463" y="3714819"/>
          <a:ext cx="8763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98" name="Equation" r:id="rId9" imgW="431425" imgH="177646" progId="">
                  <p:embed/>
                </p:oleObj>
              </mc:Choice>
              <mc:Fallback>
                <p:oleObj name="Equation" r:id="rId9" imgW="431425" imgH="177646" progId="">
                  <p:embed/>
                  <p:pic>
                    <p:nvPicPr>
                      <p:cNvPr id="0" name="Picture 3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463" y="3714819"/>
                        <a:ext cx="876300" cy="354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rot="10800000">
            <a:off x="6932627" y="3846106"/>
            <a:ext cx="27432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618399"/>
              </p:ext>
            </p:extLst>
          </p:nvPr>
        </p:nvGraphicFramePr>
        <p:xfrm>
          <a:off x="5996523" y="4321542"/>
          <a:ext cx="2857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99" name="Equation" r:id="rId10" imgW="139639" imgH="203112" progId="">
                  <p:embed/>
                </p:oleObj>
              </mc:Choice>
              <mc:Fallback>
                <p:oleObj name="Equation" r:id="rId10" imgW="139639" imgH="203112" progId="">
                  <p:embed/>
                  <p:pic>
                    <p:nvPicPr>
                      <p:cNvPr id="0" name="Picture 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6523" y="4321542"/>
                        <a:ext cx="285750" cy="403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946704"/>
              </p:ext>
            </p:extLst>
          </p:nvPr>
        </p:nvGraphicFramePr>
        <p:xfrm>
          <a:off x="2756163" y="5002783"/>
          <a:ext cx="120491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00" name="Equation" r:id="rId12" imgW="596900" imgH="228600" progId="">
                  <p:embed/>
                </p:oleObj>
              </mc:Choice>
              <mc:Fallback>
                <p:oleObj name="Equation" r:id="rId12" imgW="596900" imgH="228600" progId="">
                  <p:embed/>
                  <p:pic>
                    <p:nvPicPr>
                      <p:cNvPr id="0" name="Picture 3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6163" y="5002783"/>
                        <a:ext cx="1204913" cy="454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036014"/>
              </p:ext>
            </p:extLst>
          </p:nvPr>
        </p:nvGraphicFramePr>
        <p:xfrm>
          <a:off x="5670590" y="4725144"/>
          <a:ext cx="12319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01" name="Equation" r:id="rId14" imgW="609336" imgH="393529" progId="">
                  <p:embed/>
                </p:oleObj>
              </mc:Choice>
              <mc:Fallback>
                <p:oleObj name="Equation" r:id="rId14" imgW="609336" imgH="393529" progId="">
                  <p:embed/>
                  <p:pic>
                    <p:nvPicPr>
                      <p:cNvPr id="0" name="Picture 3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0590" y="4725144"/>
                        <a:ext cx="1231900" cy="7810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959222"/>
              </p:ext>
            </p:extLst>
          </p:nvPr>
        </p:nvGraphicFramePr>
        <p:xfrm>
          <a:off x="3116203" y="4570710"/>
          <a:ext cx="2857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02" name="Equation" r:id="rId16" imgW="139639" imgH="203112" progId="">
                  <p:embed/>
                </p:oleObj>
              </mc:Choice>
              <mc:Fallback>
                <p:oleObj name="Equation" r:id="rId16" imgW="139639" imgH="203112" progId="">
                  <p:embed/>
                  <p:pic>
                    <p:nvPicPr>
                      <p:cNvPr id="0" name="Picture 3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203" y="4570710"/>
                        <a:ext cx="285750" cy="403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41" y="404664"/>
            <a:ext cx="3366654" cy="349758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419" y="404664"/>
            <a:ext cx="3616037" cy="296764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060419" y="404664"/>
            <a:ext cx="1224136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000" dirty="0" smtClean="0"/>
              <a:t>Kotrljanje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1691" y="404664"/>
            <a:ext cx="108012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000" dirty="0" smtClean="0"/>
              <a:t>Klizanje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608919"/>
              </p:ext>
            </p:extLst>
          </p:nvPr>
        </p:nvGraphicFramePr>
        <p:xfrm>
          <a:off x="7164288" y="5528270"/>
          <a:ext cx="71913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03" name="Equation" r:id="rId19" imgW="355292" imgH="393359" progId="">
                  <p:embed/>
                </p:oleObj>
              </mc:Choice>
              <mc:Fallback>
                <p:oleObj name="Equation" r:id="rId19" imgW="355292" imgH="393359" progId="">
                  <p:embed/>
                  <p:pic>
                    <p:nvPicPr>
                      <p:cNvPr id="0" name="Picture 3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5528270"/>
                        <a:ext cx="719137" cy="78105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623422"/>
              </p:ext>
            </p:extLst>
          </p:nvPr>
        </p:nvGraphicFramePr>
        <p:xfrm>
          <a:off x="4271963" y="5013176"/>
          <a:ext cx="1076325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04" name="Equation" r:id="rId21" imgW="533169" imgH="609336" progId="">
                  <p:embed/>
                </p:oleObj>
              </mc:Choice>
              <mc:Fallback>
                <p:oleObj name="Equation" r:id="rId21" imgW="533169" imgH="609336" progId="">
                  <p:embed/>
                  <p:pic>
                    <p:nvPicPr>
                      <p:cNvPr id="0" name="Picture 3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1963" y="5013176"/>
                        <a:ext cx="1076325" cy="121285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Elbow Connector 24"/>
          <p:cNvCxnSpPr>
            <a:stCxn id="18" idx="2"/>
            <a:endCxn id="24" idx="1"/>
          </p:cNvCxnSpPr>
          <p:nvPr/>
        </p:nvCxnSpPr>
        <p:spPr>
          <a:xfrm rot="16200000" flipH="1">
            <a:off x="3733895" y="5081532"/>
            <a:ext cx="162793" cy="913344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9" idx="2"/>
            <a:endCxn id="24" idx="3"/>
          </p:cNvCxnSpPr>
          <p:nvPr/>
        </p:nvCxnSpPr>
        <p:spPr>
          <a:xfrm rot="5400000">
            <a:off x="5760711" y="5093771"/>
            <a:ext cx="113407" cy="938252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9" idx="3"/>
            <a:endCxn id="23" idx="0"/>
          </p:cNvCxnSpPr>
          <p:nvPr/>
        </p:nvCxnSpPr>
        <p:spPr>
          <a:xfrm>
            <a:off x="6902490" y="5115669"/>
            <a:ext cx="621366" cy="412601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75656" y="5733256"/>
            <a:ext cx="2448271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000" dirty="0" smtClean="0"/>
              <a:t>U većini slučajeva, a nekad i obrnuto.</a:t>
            </a:r>
          </a:p>
        </p:txBody>
      </p:sp>
      <p:cxnSp>
        <p:nvCxnSpPr>
          <p:cNvPr id="27" name="Elbow Connector 26"/>
          <p:cNvCxnSpPr>
            <a:stCxn id="26" idx="3"/>
            <a:endCxn id="24" idx="2"/>
          </p:cNvCxnSpPr>
          <p:nvPr/>
        </p:nvCxnSpPr>
        <p:spPr>
          <a:xfrm>
            <a:off x="3923927" y="6087199"/>
            <a:ext cx="886198" cy="138827"/>
          </a:xfrm>
          <a:prstGeom prst="bentConnector4">
            <a:avLst>
              <a:gd name="adj1" fmla="val 19636"/>
              <a:gd name="adj2" fmla="val 264665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47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sr-Latn-RS" dirty="0" smtClean="0">
                <a:latin typeface="+mj-lt"/>
              </a:rPr>
              <a:t>Da li je trenje korisno ili štetno?</a:t>
            </a:r>
          </a:p>
          <a:p>
            <a:pPr algn="just"/>
            <a:r>
              <a:rPr lang="sr-Latn-RS" dirty="0" smtClean="0"/>
              <a:t>Trenje je u nekim slučajevima korisno (primer za to su kočnice i koturovi za podizanje tereta)</a:t>
            </a:r>
          </a:p>
          <a:p>
            <a:pPr algn="just"/>
            <a:r>
              <a:rPr lang="sr-Latn-RS" dirty="0" smtClean="0"/>
              <a:t>U većini slučajeva povećano trenje definisano preko dinamičkog koeficijenta trenja je štetno (kod </a:t>
            </a:r>
            <a:r>
              <a:rPr lang="sr-Latn-RS" dirty="0" err="1" smtClean="0"/>
              <a:t>kliznih</a:t>
            </a:r>
            <a:r>
              <a:rPr lang="sr-Latn-RS" dirty="0" smtClean="0"/>
              <a:t> ležaja, kod skija, …)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49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19509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lvl="1" algn="just"/>
            <a:r>
              <a:rPr lang="sr-Latn-RS" dirty="0" err="1" smtClean="0"/>
              <a:t>Tangencijalna</a:t>
            </a:r>
            <a:r>
              <a:rPr lang="sr-Latn-RS" dirty="0" smtClean="0"/>
              <a:t> reakcija veze predstavlja </a:t>
            </a:r>
            <a:r>
              <a:rPr lang="sr-Latn-RS" dirty="0" smtClean="0">
                <a:solidFill>
                  <a:srgbClr val="006600"/>
                </a:solidFill>
              </a:rPr>
              <a:t>silu </a:t>
            </a:r>
            <a:r>
              <a:rPr lang="sr-Latn-RS" dirty="0" err="1" smtClean="0">
                <a:solidFill>
                  <a:srgbClr val="006600"/>
                </a:solidFill>
              </a:rPr>
              <a:t>tranja</a:t>
            </a:r>
            <a:r>
              <a:rPr lang="sr-Latn-RS" dirty="0" smtClean="0">
                <a:solidFill>
                  <a:srgbClr val="006600"/>
                </a:solidFill>
              </a:rPr>
              <a:t> pri mirovanju</a:t>
            </a:r>
            <a:r>
              <a:rPr lang="sr-Latn-RS" dirty="0" smtClean="0">
                <a:solidFill>
                  <a:srgbClr val="C00000"/>
                </a:solidFill>
              </a:rPr>
              <a:t> </a:t>
            </a:r>
            <a:r>
              <a:rPr lang="sr-Latn-RS" dirty="0" smtClean="0"/>
              <a:t>ili </a:t>
            </a:r>
            <a:r>
              <a:rPr lang="sr-Latn-RS" dirty="0" smtClean="0">
                <a:solidFill>
                  <a:srgbClr val="006600"/>
                </a:solidFill>
              </a:rPr>
              <a:t>statičku silu trenja</a:t>
            </a:r>
            <a:r>
              <a:rPr lang="sr-Latn-RS" dirty="0" smtClean="0"/>
              <a:t>.</a:t>
            </a:r>
          </a:p>
          <a:p>
            <a:pPr lvl="1" algn="just"/>
            <a:r>
              <a:rPr lang="sr-Latn-RS" dirty="0" smtClean="0"/>
              <a:t>Postojanje </a:t>
            </a:r>
            <a:r>
              <a:rPr lang="sr-Latn-RS" dirty="0" smtClean="0">
                <a:solidFill>
                  <a:srgbClr val="006600"/>
                </a:solidFill>
              </a:rPr>
              <a:t>statičke sile trenja</a:t>
            </a:r>
            <a:r>
              <a:rPr lang="sr-Latn-RS" dirty="0" smtClean="0"/>
              <a:t>, kao </a:t>
            </a:r>
            <a:r>
              <a:rPr lang="sr-Latn-RS" dirty="0" err="1" smtClean="0">
                <a:solidFill>
                  <a:srgbClr val="006600"/>
                </a:solidFill>
              </a:rPr>
              <a:t>tangencijalne</a:t>
            </a:r>
            <a:r>
              <a:rPr lang="sr-Latn-RS" dirty="0" smtClean="0">
                <a:solidFill>
                  <a:srgbClr val="006600"/>
                </a:solidFill>
              </a:rPr>
              <a:t> reakcije veze</a:t>
            </a:r>
            <a:r>
              <a:rPr lang="sr-Latn-RS" dirty="0" smtClean="0"/>
              <a:t>, mogli bi dokazati ako bi izvesno kruto telo na hrapavoj podlozi, izložili delovanju vučne sile izazvane konopcem prebačenim preko kotura, na čijem se drugom kraju nalazi tas sa tegovima.</a:t>
            </a:r>
          </a:p>
          <a:p>
            <a:pPr lvl="1" algn="just"/>
            <a:r>
              <a:rPr lang="sr-Latn-RS" dirty="0" smtClean="0"/>
              <a:t>Povećanjem broja tegova na tasu, </a:t>
            </a:r>
            <a:r>
              <a:rPr lang="sr-Latn-RS" dirty="0" smtClean="0">
                <a:solidFill>
                  <a:srgbClr val="006600"/>
                </a:solidFill>
              </a:rPr>
              <a:t>vučna sila </a:t>
            </a:r>
            <a:r>
              <a:rPr lang="sr-Latn-RS" dirty="0" smtClean="0"/>
              <a:t>(sila u konopcu) bi se uvećavala. </a:t>
            </a:r>
          </a:p>
          <a:p>
            <a:pPr lvl="1" algn="just"/>
            <a:endParaRPr lang="sr-Latn-R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79806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6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331640" y="4902259"/>
            <a:ext cx="521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Uz dokazivanje postojanja statičke sile trenja kao </a:t>
            </a:r>
            <a:r>
              <a:rPr lang="sr-Latn-RS" sz="2400" i="1" dirty="0" err="1" smtClean="0"/>
              <a:t>tangencijalne</a:t>
            </a:r>
            <a:r>
              <a:rPr lang="sr-Latn-RS" sz="2400" i="1" dirty="0" smtClean="0"/>
              <a:t> reakcije veze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5212080" cy="369708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660232" y="1196752"/>
            <a:ext cx="1656184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>
                <a:solidFill>
                  <a:srgbClr val="002060"/>
                </a:solidFill>
              </a:rPr>
              <a:t>Normalna reakcija veze:</a:t>
            </a:r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016185"/>
              </p:ext>
            </p:extLst>
          </p:nvPr>
        </p:nvGraphicFramePr>
        <p:xfrm>
          <a:off x="7643813" y="2367285"/>
          <a:ext cx="10556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79" name="Equation" r:id="rId4" imgW="520474" imgH="215806" progId="">
                  <p:embed/>
                </p:oleObj>
              </mc:Choice>
              <mc:Fallback>
                <p:oleObj name="Equation" r:id="rId4" imgW="520474" imgH="215806" progId="">
                  <p:embed/>
                  <p:pic>
                    <p:nvPicPr>
                      <p:cNvPr id="0" name="Picture 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13" y="2367285"/>
                        <a:ext cx="1055687" cy="430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275856" y="537467"/>
            <a:ext cx="223224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>
                <a:solidFill>
                  <a:srgbClr val="006600"/>
                </a:solidFill>
              </a:rPr>
              <a:t>Vučna sila:</a:t>
            </a:r>
            <a:endParaRPr lang="en-US" sz="2800" dirty="0">
              <a:solidFill>
                <a:srgbClr val="0066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363"/>
              </p:ext>
            </p:extLst>
          </p:nvPr>
        </p:nvGraphicFramePr>
        <p:xfrm>
          <a:off x="5013385" y="799077"/>
          <a:ext cx="10287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0" name="Equation" r:id="rId6" imgW="508000" imgH="241300" progId="">
                  <p:embed/>
                </p:oleObj>
              </mc:Choice>
              <mc:Fallback>
                <p:oleObj name="Equation" r:id="rId6" imgW="508000" imgH="241300" progId="">
                  <p:embed/>
                  <p:pic>
                    <p:nvPicPr>
                      <p:cNvPr id="0" name="Picture 2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385" y="799077"/>
                        <a:ext cx="1028700" cy="481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638172" y="3140968"/>
            <a:ext cx="189426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>
                <a:solidFill>
                  <a:srgbClr val="006600"/>
                </a:solidFill>
              </a:rPr>
              <a:t>Statička sila trenja:</a:t>
            </a:r>
            <a:endParaRPr lang="en-US" sz="2800" dirty="0">
              <a:solidFill>
                <a:srgbClr val="006600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998335"/>
              </p:ext>
            </p:extLst>
          </p:nvPr>
        </p:nvGraphicFramePr>
        <p:xfrm>
          <a:off x="7400552" y="4166472"/>
          <a:ext cx="1131888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1" name="Equation" r:id="rId8" imgW="558558" imgH="253890" progId="">
                  <p:embed/>
                </p:oleObj>
              </mc:Choice>
              <mc:Fallback>
                <p:oleObj name="Equation" r:id="rId8" imgW="558558" imgH="253890" progId="">
                  <p:embed/>
                  <p:pic>
                    <p:nvPicPr>
                      <p:cNvPr id="0" name="Picture 2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0552" y="4166472"/>
                        <a:ext cx="1131888" cy="5064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035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7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264" y="853901"/>
            <a:ext cx="5212080" cy="369708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03648" y="3878237"/>
            <a:ext cx="4248472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Sve dok telo miruje, sili u konopcu se suprotstavlja </a:t>
            </a:r>
            <a:r>
              <a:rPr lang="sr-Latn-RS" sz="2800" dirty="0" smtClean="0">
                <a:solidFill>
                  <a:srgbClr val="006600"/>
                </a:solidFill>
              </a:rPr>
              <a:t>sila statičkog trenja </a:t>
            </a:r>
            <a:endParaRPr lang="en-US" sz="2800" dirty="0">
              <a:solidFill>
                <a:srgbClr val="0066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837870"/>
              </p:ext>
            </p:extLst>
          </p:nvPr>
        </p:nvGraphicFramePr>
        <p:xfrm>
          <a:off x="4499992" y="4941168"/>
          <a:ext cx="3603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6" name="Equation" r:id="rId4" imgW="177569" imgH="253670" progId="">
                  <p:embed/>
                </p:oleObj>
              </mc:Choice>
              <mc:Fallback>
                <p:oleObj name="Equation" r:id="rId4" imgW="177569" imgH="253670" progId="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4941168"/>
                        <a:ext cx="360363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847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8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04" y="646299"/>
            <a:ext cx="5212080" cy="369708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03648" y="3789040"/>
            <a:ext cx="5544616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Maksimalna vrednost </a:t>
            </a:r>
            <a:r>
              <a:rPr lang="sr-Latn-RS" sz="2800" dirty="0" smtClean="0">
                <a:solidFill>
                  <a:srgbClr val="006600"/>
                </a:solidFill>
              </a:rPr>
              <a:t>sile statičkog trenja</a:t>
            </a:r>
            <a:r>
              <a:rPr lang="sr-Latn-RS" sz="2800" dirty="0" smtClean="0"/>
              <a:t> proporcionalna je </a:t>
            </a:r>
            <a:r>
              <a:rPr lang="sr-Latn-RS" sz="2800" dirty="0" smtClean="0">
                <a:solidFill>
                  <a:srgbClr val="002060"/>
                </a:solidFill>
              </a:rPr>
              <a:t>normalnoj reakciji veze</a:t>
            </a:r>
            <a:r>
              <a:rPr lang="sr-Latn-RS" sz="2800" dirty="0" smtClean="0"/>
              <a:t> i jednaka </a:t>
            </a:r>
            <a:r>
              <a:rPr lang="sr-Latn-RS" sz="2800" dirty="0" smtClean="0">
                <a:solidFill>
                  <a:srgbClr val="006600"/>
                </a:solidFill>
              </a:rPr>
              <a:t>graničnoj vrednosti vučne sile</a:t>
            </a:r>
            <a:r>
              <a:rPr lang="sr-Latn-RS" sz="2800" dirty="0" smtClean="0"/>
              <a:t>.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056482"/>
              </p:ext>
            </p:extLst>
          </p:nvPr>
        </p:nvGraphicFramePr>
        <p:xfrm>
          <a:off x="5076825" y="5364163"/>
          <a:ext cx="231616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5" name="Equation" r:id="rId4" imgW="1143000" imgH="241200" progId="Equation.DSMT4">
                  <p:embed/>
                </p:oleObj>
              </mc:Choice>
              <mc:Fallback>
                <p:oleObj name="Equation" r:id="rId4" imgW="1143000" imgH="241200" progId="Equation.DSMT4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5364163"/>
                        <a:ext cx="2316163" cy="481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336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9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0" y="2636912"/>
            <a:ext cx="518457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neimenovan je broj i predstavlja  </a:t>
            </a:r>
            <a:r>
              <a:rPr lang="sr-Latn-RS" sz="2800" dirty="0" smtClean="0">
                <a:solidFill>
                  <a:srgbClr val="FF0000"/>
                </a:solidFill>
              </a:rPr>
              <a:t>koeficijent statičkog trenja</a:t>
            </a:r>
            <a:r>
              <a:rPr lang="sr-Latn-RS" sz="2800" dirty="0" smtClean="0"/>
              <a:t>.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118452"/>
              </p:ext>
            </p:extLst>
          </p:nvPr>
        </p:nvGraphicFramePr>
        <p:xfrm>
          <a:off x="4932040" y="1456060"/>
          <a:ext cx="1468437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6" name="Equation" r:id="rId3" imgW="723586" imgH="406224" progId="">
                  <p:embed/>
                </p:oleObj>
              </mc:Choice>
              <mc:Fallback>
                <p:oleObj name="Equation" r:id="rId3" imgW="723586" imgH="406224" progId="">
                  <p:embed/>
                  <p:pic>
                    <p:nvPicPr>
                      <p:cNvPr id="0" name="Picture 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456060"/>
                        <a:ext cx="1468437" cy="811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75371" y="476672"/>
            <a:ext cx="2808312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Koeficijent proporcionalnosti </a:t>
            </a:r>
            <a:r>
              <a:rPr lang="sr-Latn-RS" sz="2800" dirty="0" smtClean="0">
                <a:solidFill>
                  <a:srgbClr val="C00000"/>
                </a:solidFill>
                <a:sym typeface="Symbol"/>
              </a:rPr>
              <a:t></a:t>
            </a:r>
            <a:r>
              <a:rPr lang="sr-Latn-RS" sz="2800" baseline="-25000" dirty="0" smtClean="0">
                <a:solidFill>
                  <a:srgbClr val="C00000"/>
                </a:solidFill>
                <a:sym typeface="Symbol"/>
              </a:rPr>
              <a:t>s</a:t>
            </a:r>
            <a:r>
              <a:rPr lang="sr-Latn-RS" sz="2800" dirty="0" smtClean="0"/>
              <a:t> u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59194"/>
              </p:ext>
            </p:extLst>
          </p:nvPr>
        </p:nvGraphicFramePr>
        <p:xfrm>
          <a:off x="2771775" y="1616075"/>
          <a:ext cx="164782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7" name="Equation" r:id="rId5" imgW="812520" imgH="241200" progId="Equation.DSMT4">
                  <p:embed/>
                </p:oleObj>
              </mc:Choice>
              <mc:Fallback>
                <p:oleObj name="Equation" r:id="rId5" imgW="812520" imgH="241200" progId="Equation.DSMT4">
                  <p:embed/>
                  <p:pic>
                    <p:nvPicPr>
                      <p:cNvPr id="0" name="Picture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616075"/>
                        <a:ext cx="1647825" cy="481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01535"/>
              </p:ext>
            </p:extLst>
          </p:nvPr>
        </p:nvGraphicFramePr>
        <p:xfrm>
          <a:off x="4491633" y="1710854"/>
          <a:ext cx="388937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8" name="Equation" r:id="rId7" imgW="190417" imgH="152334" progId="">
                  <p:embed/>
                </p:oleObj>
              </mc:Choice>
              <mc:Fallback>
                <p:oleObj name="Equation" r:id="rId7" imgW="190417" imgH="152334" progId="">
                  <p:embed/>
                  <p:pic>
                    <p:nvPicPr>
                      <p:cNvPr id="0" name="Picture 2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633" y="1710854"/>
                        <a:ext cx="388937" cy="301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4" idx="0"/>
            <a:endCxn id="5" idx="2"/>
          </p:cNvCxnSpPr>
          <p:nvPr/>
        </p:nvCxnSpPr>
        <p:spPr>
          <a:xfrm rot="16200000" flipV="1">
            <a:off x="3502648" y="2215632"/>
            <a:ext cx="514344" cy="328216"/>
          </a:xfrm>
          <a:prstGeom prst="bentConnector3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87824" y="3789040"/>
            <a:ext cx="5616624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NEKI PODACI O STATIČKOM KOEFICIJENTU TRENJA:</a:t>
            </a:r>
          </a:p>
          <a:p>
            <a:pPr algn="just"/>
            <a:r>
              <a:rPr lang="sr-Latn-RS" sz="2400" dirty="0" smtClean="0"/>
              <a:t>Bronza po gvožđu ……. 	</a:t>
            </a:r>
            <a:r>
              <a:rPr lang="sr-Latn-RS" sz="2400" dirty="0" smtClean="0">
                <a:sym typeface="Symbol"/>
              </a:rPr>
              <a:t></a:t>
            </a:r>
            <a:r>
              <a:rPr lang="sr-Latn-RS" sz="2400" baseline="-25000" dirty="0" smtClean="0">
                <a:sym typeface="Symbol"/>
              </a:rPr>
              <a:t>s</a:t>
            </a:r>
            <a:r>
              <a:rPr lang="sr-Latn-RS" sz="2400" dirty="0" smtClean="0">
                <a:sym typeface="Symbol"/>
              </a:rPr>
              <a:t> = 0,19</a:t>
            </a:r>
          </a:p>
          <a:p>
            <a:pPr algn="just"/>
            <a:r>
              <a:rPr lang="sr-Latn-RS" sz="2400" dirty="0" smtClean="0">
                <a:sym typeface="Symbol"/>
              </a:rPr>
              <a:t>Čelik po čeliku ………..</a:t>
            </a:r>
            <a:r>
              <a:rPr lang="sr-Latn-RS" sz="2400" dirty="0" smtClean="0"/>
              <a:t>	</a:t>
            </a:r>
            <a:r>
              <a:rPr lang="sr-Latn-RS" sz="2400" dirty="0" smtClean="0">
                <a:sym typeface="Symbol"/>
              </a:rPr>
              <a:t></a:t>
            </a:r>
            <a:r>
              <a:rPr lang="sr-Latn-RS" sz="2400" baseline="-25000" dirty="0">
                <a:sym typeface="Symbol"/>
              </a:rPr>
              <a:t>s</a:t>
            </a:r>
            <a:r>
              <a:rPr lang="sr-Latn-RS" sz="2400" dirty="0">
                <a:sym typeface="Symbol"/>
              </a:rPr>
              <a:t> = </a:t>
            </a:r>
            <a:r>
              <a:rPr lang="sr-Latn-RS" sz="2400" dirty="0" smtClean="0">
                <a:sym typeface="Symbol"/>
              </a:rPr>
              <a:t>0,15</a:t>
            </a:r>
            <a:endParaRPr lang="sr-Latn-RS" sz="2400" dirty="0">
              <a:sym typeface="Symbol"/>
            </a:endParaRPr>
          </a:p>
          <a:p>
            <a:pPr algn="just"/>
            <a:r>
              <a:rPr lang="sr-Latn-RS" sz="2400" dirty="0">
                <a:sym typeface="Symbol"/>
              </a:rPr>
              <a:t>Čelik po </a:t>
            </a:r>
            <a:r>
              <a:rPr lang="sr-Latn-RS" sz="2400" dirty="0" smtClean="0">
                <a:sym typeface="Symbol"/>
              </a:rPr>
              <a:t>ledu ………….</a:t>
            </a:r>
            <a:r>
              <a:rPr lang="sr-Latn-RS" sz="2400" dirty="0" smtClean="0"/>
              <a:t>	</a:t>
            </a:r>
            <a:r>
              <a:rPr lang="sr-Latn-RS" sz="2400" dirty="0" smtClean="0">
                <a:sym typeface="Symbol"/>
              </a:rPr>
              <a:t></a:t>
            </a:r>
            <a:r>
              <a:rPr lang="sr-Latn-RS" sz="2400" baseline="-25000" dirty="0">
                <a:sym typeface="Symbol"/>
              </a:rPr>
              <a:t>s</a:t>
            </a:r>
            <a:r>
              <a:rPr lang="sr-Latn-RS" sz="2400" dirty="0">
                <a:sym typeface="Symbol"/>
              </a:rPr>
              <a:t> = </a:t>
            </a:r>
            <a:r>
              <a:rPr lang="sr-Latn-RS" sz="2400" dirty="0" smtClean="0">
                <a:sym typeface="Symbol"/>
              </a:rPr>
              <a:t>0,027</a:t>
            </a:r>
            <a:endParaRPr lang="sr-Latn-RS" sz="2400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35431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5960</TotalTime>
  <Words>1465</Words>
  <Application>Microsoft Office PowerPoint</Application>
  <PresentationFormat>On-screen Show (4:3)</PresentationFormat>
  <Paragraphs>224</Paragraphs>
  <Slides>49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Solstice</vt:lpstr>
      <vt:lpstr>Equation</vt:lpstr>
      <vt:lpstr>MathType 6.0 Equation</vt:lpstr>
      <vt:lpstr>MEHANIKA I  (STATIKA)</vt:lpstr>
      <vt:lpstr>TRENJE KLIZANJA I KOTRLJANJA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 </dc:title>
  <dc:creator>Korisnik</dc:creator>
  <cp:lastModifiedBy>User1</cp:lastModifiedBy>
  <cp:revision>643</cp:revision>
  <dcterms:created xsi:type="dcterms:W3CDTF">2013-09-29T06:25:24Z</dcterms:created>
  <dcterms:modified xsi:type="dcterms:W3CDTF">2016-11-02T13:23:47Z</dcterms:modified>
</cp:coreProperties>
</file>