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14" r:id="rId23"/>
    <p:sldId id="278" r:id="rId24"/>
    <p:sldId id="279" r:id="rId25"/>
    <p:sldId id="315" r:id="rId26"/>
    <p:sldId id="322" r:id="rId27"/>
    <p:sldId id="321" r:id="rId28"/>
    <p:sldId id="281" r:id="rId29"/>
    <p:sldId id="282" r:id="rId30"/>
    <p:sldId id="283" r:id="rId31"/>
    <p:sldId id="284" r:id="rId32"/>
    <p:sldId id="285" r:id="rId33"/>
    <p:sldId id="286" r:id="rId34"/>
    <p:sldId id="316" r:id="rId35"/>
    <p:sldId id="287" r:id="rId36"/>
    <p:sldId id="288" r:id="rId37"/>
    <p:sldId id="289" r:id="rId38"/>
    <p:sldId id="317" r:id="rId39"/>
    <p:sldId id="290" r:id="rId40"/>
    <p:sldId id="291" r:id="rId41"/>
    <p:sldId id="292" r:id="rId42"/>
    <p:sldId id="318" r:id="rId43"/>
    <p:sldId id="293" r:id="rId44"/>
    <p:sldId id="319" r:id="rId45"/>
    <p:sldId id="294" r:id="rId46"/>
    <p:sldId id="295" r:id="rId47"/>
    <p:sldId id="320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6.wmf"/><Relationship Id="rId1" Type="http://schemas.openxmlformats.org/officeDocument/2006/relationships/image" Target="../media/image35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29.wmf"/><Relationship Id="rId5" Type="http://schemas.openxmlformats.org/officeDocument/2006/relationships/image" Target="../media/image6.wmf"/><Relationship Id="rId4" Type="http://schemas.openxmlformats.org/officeDocument/2006/relationships/image" Target="../media/image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3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5.wmf"/><Relationship Id="rId4" Type="http://schemas.openxmlformats.org/officeDocument/2006/relationships/image" Target="../media/image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1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55.wmf"/><Relationship Id="rId4" Type="http://schemas.openxmlformats.org/officeDocument/2006/relationships/image" Target="../media/image6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63.wmf"/><Relationship Id="rId7" Type="http://schemas.openxmlformats.org/officeDocument/2006/relationships/image" Target="../media/image70.wmf"/><Relationship Id="rId2" Type="http://schemas.openxmlformats.org/officeDocument/2006/relationships/image" Target="../media/image67.wmf"/><Relationship Id="rId1" Type="http://schemas.openxmlformats.org/officeDocument/2006/relationships/image" Target="../media/image61.wmf"/><Relationship Id="rId6" Type="http://schemas.openxmlformats.org/officeDocument/2006/relationships/image" Target="../media/image69.wmf"/><Relationship Id="rId5" Type="http://schemas.openxmlformats.org/officeDocument/2006/relationships/image" Target="../media/image55.wmf"/><Relationship Id="rId4" Type="http://schemas.openxmlformats.org/officeDocument/2006/relationships/image" Target="../media/image68.wmf"/><Relationship Id="rId9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9.wmf"/><Relationship Id="rId2" Type="http://schemas.openxmlformats.org/officeDocument/2006/relationships/image" Target="../media/image73.wmf"/><Relationship Id="rId1" Type="http://schemas.openxmlformats.org/officeDocument/2006/relationships/image" Target="../media/image75.wmf"/><Relationship Id="rId6" Type="http://schemas.openxmlformats.org/officeDocument/2006/relationships/image" Target="../media/image78.wmf"/><Relationship Id="rId5" Type="http://schemas.openxmlformats.org/officeDocument/2006/relationships/image" Target="../media/image7.wmf"/><Relationship Id="rId4" Type="http://schemas.openxmlformats.org/officeDocument/2006/relationships/image" Target="../media/image7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87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55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7.wmf"/><Relationship Id="rId7" Type="http://schemas.openxmlformats.org/officeDocument/2006/relationships/image" Target="../media/image10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7.wmf"/><Relationship Id="rId4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7.wmf"/><Relationship Id="rId4" Type="http://schemas.openxmlformats.org/officeDocument/2006/relationships/image" Target="../media/image1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5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2.wmf"/><Relationship Id="rId1" Type="http://schemas.openxmlformats.org/officeDocument/2006/relationships/image" Target="../media/image119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55.wmf"/><Relationship Id="rId5" Type="http://schemas.openxmlformats.org/officeDocument/2006/relationships/image" Target="../media/image129.wmf"/><Relationship Id="rId4" Type="http://schemas.openxmlformats.org/officeDocument/2006/relationships/image" Target="../media/image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37.wmf"/><Relationship Id="rId1" Type="http://schemas.openxmlformats.org/officeDocument/2006/relationships/image" Target="../media/image142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9.wmf"/><Relationship Id="rId1" Type="http://schemas.openxmlformats.org/officeDocument/2006/relationships/image" Target="../media/image151.wmf"/><Relationship Id="rId5" Type="http://schemas.openxmlformats.org/officeDocument/2006/relationships/image" Target="../media/image153.wmf"/><Relationship Id="rId4" Type="http://schemas.openxmlformats.org/officeDocument/2006/relationships/image" Target="../media/image152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49.wmf"/><Relationship Id="rId1" Type="http://schemas.openxmlformats.org/officeDocument/2006/relationships/image" Target="../media/image154.wmf"/><Relationship Id="rId6" Type="http://schemas.openxmlformats.org/officeDocument/2006/relationships/image" Target="../media/image157.wmf"/><Relationship Id="rId5" Type="http://schemas.openxmlformats.org/officeDocument/2006/relationships/image" Target="../media/image156.wmf"/><Relationship Id="rId4" Type="http://schemas.openxmlformats.org/officeDocument/2006/relationships/image" Target="../media/image14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6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0.wmf"/><Relationship Id="rId1" Type="http://schemas.openxmlformats.org/officeDocument/2006/relationships/image" Target="../media/image14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16.5.2016.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59A8-A4E2-4FCD-BF50-9F7BC0BCCEB0}" type="datetime1">
              <a:rPr lang="en-US" smtClean="0"/>
              <a:t>5/16/2016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9F97-20D4-4A73-8714-D28C2F078661}" type="datetime1">
              <a:rPr lang="en-US" smtClean="0"/>
              <a:t>5/16/2016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2EA3-BEDB-4088-91D2-3B59565C4431}" type="datetime1">
              <a:rPr lang="en-US" smtClean="0"/>
              <a:t>5/16/2016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054F-7D71-40D0-80FC-9D98B9635BB5}" type="datetime1">
              <a:rPr lang="en-US" smtClean="0"/>
              <a:t>5/16/2016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2188-F008-4C09-88AD-3362DBA73B13}" type="datetime1">
              <a:rPr lang="en-US" smtClean="0"/>
              <a:t>5/16/2016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8B60-D99F-4959-82C6-50E4E4F15462}" type="datetime1">
              <a:rPr lang="en-US" smtClean="0"/>
              <a:t>5/16/2016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E9ED-FA63-42AF-A3C0-4CDD5785D96F}" type="datetime1">
              <a:rPr lang="en-US" smtClean="0"/>
              <a:t>5/16/2016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5C89F-FC31-49F2-BCE9-DD27CDB35F45}" type="datetime1">
              <a:rPr lang="en-US" smtClean="0"/>
              <a:t>5/16/2016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F934-4F0D-486F-8309-C73A368C5191}" type="datetime1">
              <a:rPr lang="en-US" smtClean="0"/>
              <a:t>5/16/2016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4B53-95BE-40D8-BBAE-C3A5AB5AC9E2}" type="datetime1">
              <a:rPr lang="en-US" smtClean="0"/>
              <a:t>5/16/2016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1D36-3D74-4076-B9D6-7FBF98CD5F13}" type="datetime1">
              <a:rPr lang="en-US" smtClean="0"/>
              <a:t>5/16/2016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88CCA9-52A4-49C0-9D00-A6F82ED57C82}" type="datetime1">
              <a:rPr lang="en-US" smtClean="0"/>
              <a:t>5/16/2016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sr-Latn-RS" smtClean="0"/>
              <a:t>OTPORNOST MATERIJALA</a:t>
            </a:r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.jpe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7.bin"/><Relationship Id="rId3" Type="http://schemas.openxmlformats.org/officeDocument/2006/relationships/image" Target="../media/image17.jpe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jpe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1.wmf"/><Relationship Id="rId5" Type="http://schemas.openxmlformats.org/officeDocument/2006/relationships/image" Target="../media/image3.jpeg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14.wmf"/><Relationship Id="rId9" Type="http://schemas.openxmlformats.org/officeDocument/2006/relationships/image" Target="../media/image6.wmf"/><Relationship Id="rId1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4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5.wmf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29.wmf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7.jpeg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wmf"/><Relationship Id="rId11" Type="http://schemas.openxmlformats.org/officeDocument/2006/relationships/image" Target="../media/image6.wmf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35.bin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44.bin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36.wmf"/><Relationship Id="rId4" Type="http://schemas.openxmlformats.org/officeDocument/2006/relationships/image" Target="../media/image39.jpeg"/><Relationship Id="rId9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image" Target="../media/image29.wmf"/><Relationship Id="rId10" Type="http://schemas.openxmlformats.org/officeDocument/2006/relationships/image" Target="../media/image7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8.bin"/><Relationship Id="rId14" Type="http://schemas.openxmlformats.org/officeDocument/2006/relationships/oleObject" Target="../embeddings/oleObject5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5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47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4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44.jpeg"/><Relationship Id="rId4" Type="http://schemas.openxmlformats.org/officeDocument/2006/relationships/image" Target="../media/image5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59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55.wmf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6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1.bin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66.wmf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55.wmf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68.wmf"/><Relationship Id="rId19" Type="http://schemas.openxmlformats.org/officeDocument/2006/relationships/image" Target="../media/image62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69.wmf"/><Relationship Id="rId22" Type="http://schemas.openxmlformats.org/officeDocument/2006/relationships/oleObject" Target="../embeddings/oleObject93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image" Target="../media/image74.jpe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55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5.bin"/><Relationship Id="rId9" Type="http://schemas.openxmlformats.org/officeDocument/2006/relationships/image" Target="../media/image7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7.wmf"/><Relationship Id="rId17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6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77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7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74.jpeg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10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88.jpeg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55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8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91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8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88.jpeg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126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101.jpeg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00.wmf"/><Relationship Id="rId4" Type="http://schemas.openxmlformats.org/officeDocument/2006/relationships/image" Target="../media/image102.jpeg"/><Relationship Id="rId9" Type="http://schemas.openxmlformats.org/officeDocument/2006/relationships/oleObject" Target="../embeddings/oleObject13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00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05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0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image" Target="../media/image7.wmf"/><Relationship Id="rId3" Type="http://schemas.openxmlformats.org/officeDocument/2006/relationships/image" Target="../media/image101.jpeg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41.bin"/><Relationship Id="rId11" Type="http://schemas.openxmlformats.org/officeDocument/2006/relationships/image" Target="../media/image112.wmf"/><Relationship Id="rId5" Type="http://schemas.openxmlformats.org/officeDocument/2006/relationships/image" Target="../media/image109.wmf"/><Relationship Id="rId10" Type="http://schemas.openxmlformats.org/officeDocument/2006/relationships/oleObject" Target="../embeddings/oleObject143.bin"/><Relationship Id="rId4" Type="http://schemas.openxmlformats.org/officeDocument/2006/relationships/oleObject" Target="../embeddings/oleObject140.bin"/><Relationship Id="rId9" Type="http://schemas.openxmlformats.org/officeDocument/2006/relationships/image" Target="../media/image11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7.wmf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14.wmf"/><Relationship Id="rId11" Type="http://schemas.openxmlformats.org/officeDocument/2006/relationships/image" Target="../media/image102.jpeg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4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20.jpeg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19.wmf"/><Relationship Id="rId4" Type="http://schemas.openxmlformats.org/officeDocument/2006/relationships/image" Target="../media/image121.jpeg"/><Relationship Id="rId9" Type="http://schemas.openxmlformats.org/officeDocument/2006/relationships/oleObject" Target="../embeddings/oleObject15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59.bin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2.wmf"/><Relationship Id="rId11" Type="http://schemas.openxmlformats.org/officeDocument/2006/relationships/oleObject" Target="../embeddings/oleObject158.bin"/><Relationship Id="rId5" Type="http://schemas.openxmlformats.org/officeDocument/2006/relationships/oleObject" Target="../embeddings/oleObject155.bin"/><Relationship Id="rId15" Type="http://schemas.openxmlformats.org/officeDocument/2006/relationships/image" Target="../media/image125.wmf"/><Relationship Id="rId10" Type="http://schemas.openxmlformats.org/officeDocument/2006/relationships/image" Target="../media/image123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157.bin"/><Relationship Id="rId14" Type="http://schemas.openxmlformats.org/officeDocument/2006/relationships/oleObject" Target="../embeddings/oleObject16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166.bin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62.bin"/><Relationship Id="rId10" Type="http://schemas.openxmlformats.org/officeDocument/2006/relationships/image" Target="../media/image7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5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72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3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78.bin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image" Target="../media/image120.jpeg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41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84.bin"/><Relationship Id="rId3" Type="http://schemas.openxmlformats.org/officeDocument/2006/relationships/oleObject" Target="../embeddings/oleObject179.bin"/><Relationship Id="rId7" Type="http://schemas.openxmlformats.org/officeDocument/2006/relationships/oleObject" Target="../embeddings/oleObject181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80.bin"/><Relationship Id="rId15" Type="http://schemas.openxmlformats.org/officeDocument/2006/relationships/image" Target="../media/image121.jpeg"/><Relationship Id="rId10" Type="http://schemas.openxmlformats.org/officeDocument/2006/relationships/image" Target="../media/image144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82.bin"/><Relationship Id="rId14" Type="http://schemas.openxmlformats.org/officeDocument/2006/relationships/image" Target="../media/image146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147.wmf"/><Relationship Id="rId9" Type="http://schemas.openxmlformats.org/officeDocument/2006/relationships/image" Target="../media/image150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93.bin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52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91.bin"/><Relationship Id="rId14" Type="http://schemas.openxmlformats.org/officeDocument/2006/relationships/oleObject" Target="../embeddings/oleObject19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56.wmf"/><Relationship Id="rId3" Type="http://schemas.openxmlformats.org/officeDocument/2006/relationships/oleObject" Target="../embeddings/oleObject195.bin"/><Relationship Id="rId7" Type="http://schemas.openxmlformats.org/officeDocument/2006/relationships/oleObject" Target="../embeddings/oleObject197.bin"/><Relationship Id="rId12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2.bin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99.bin"/><Relationship Id="rId5" Type="http://schemas.openxmlformats.org/officeDocument/2006/relationships/oleObject" Target="../embeddings/oleObject196.bin"/><Relationship Id="rId15" Type="http://schemas.openxmlformats.org/officeDocument/2006/relationships/image" Target="../media/image157.wmf"/><Relationship Id="rId10" Type="http://schemas.openxmlformats.org/officeDocument/2006/relationships/image" Target="../media/image143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198.bin"/><Relationship Id="rId14" Type="http://schemas.openxmlformats.org/officeDocument/2006/relationships/oleObject" Target="../embeddings/oleObject201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58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59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59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206.bin"/><Relationship Id="rId7" Type="http://schemas.openxmlformats.org/officeDocument/2006/relationships/oleObject" Target="../embeddings/oleObject2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207.bin"/><Relationship Id="rId4" Type="http://schemas.openxmlformats.org/officeDocument/2006/relationships/image" Target="../media/image16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63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65.jpeg"/><Relationship Id="rId4" Type="http://schemas.openxmlformats.org/officeDocument/2006/relationships/image" Target="../media/image16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212.bin"/><Relationship Id="rId4" Type="http://schemas.openxmlformats.org/officeDocument/2006/relationships/image" Target="../media/image166.wmf"/><Relationship Id="rId9" Type="http://schemas.openxmlformats.org/officeDocument/2006/relationships/image" Target="../media/image16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OM16-P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12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5638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krutost opruge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(i štapa)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proizvoljno pomeranje  napadne tačke sile,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1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68819"/>
              </p:ext>
            </p:extLst>
          </p:nvPr>
        </p:nvGraphicFramePr>
        <p:xfrm>
          <a:off x="5410200" y="4038600"/>
          <a:ext cx="12779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47" name="Equation" r:id="rId3" imgW="634680" imgH="215640" progId="Equation.3">
                  <p:embed/>
                </p:oleObj>
              </mc:Choice>
              <mc:Fallback>
                <p:oleObj name="Equation" r:id="rId3" imgW="634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38600"/>
                        <a:ext cx="1277938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55132"/>
              </p:ext>
            </p:extLst>
          </p:nvPr>
        </p:nvGraphicFramePr>
        <p:xfrm>
          <a:off x="7208838" y="4025900"/>
          <a:ext cx="1100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48"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838" y="4025900"/>
                        <a:ext cx="1100137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972332"/>
              </p:ext>
            </p:extLst>
          </p:nvPr>
        </p:nvGraphicFramePr>
        <p:xfrm>
          <a:off x="6781800" y="41148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49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148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29424"/>
              </p:ext>
            </p:extLst>
          </p:nvPr>
        </p:nvGraphicFramePr>
        <p:xfrm>
          <a:off x="7521575" y="4521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50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4521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962557"/>
              </p:ext>
            </p:extLst>
          </p:nvPr>
        </p:nvGraphicFramePr>
        <p:xfrm>
          <a:off x="7221538" y="4953000"/>
          <a:ext cx="11763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51" name="Equation" r:id="rId11" imgW="583920" imgH="393480" progId="Equation.DSMT4">
                  <p:embed/>
                </p:oleObj>
              </mc:Choice>
              <mc:Fallback>
                <p:oleObj name="Equation" r:id="rId11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1538" y="4953000"/>
                        <a:ext cx="117633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4495800"/>
            <a:ext cx="281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krajnjem položaju imaćemo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230903"/>
              </p:ext>
            </p:extLst>
          </p:nvPr>
        </p:nvGraphicFramePr>
        <p:xfrm>
          <a:off x="2654300" y="5105400"/>
          <a:ext cx="9715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52" name="Equation" r:id="rId13" imgW="482400" imgH="177480" progId="Equation.DSMT4">
                  <p:embed/>
                </p:oleObj>
              </mc:Choice>
              <mc:Fallback>
                <p:oleObj name="Equation" r:id="rId13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5105400"/>
                        <a:ext cx="97155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763426"/>
              </p:ext>
            </p:extLst>
          </p:nvPr>
        </p:nvGraphicFramePr>
        <p:xfrm>
          <a:off x="4221163" y="4876800"/>
          <a:ext cx="10747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53" name="Equation" r:id="rId15" imgW="533160" imgH="393480" progId="Equation.DSMT4">
                  <p:embed/>
                </p:oleObj>
              </mc:Choice>
              <mc:Fallback>
                <p:oleObj name="Equation" r:id="rId15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163" y="4876800"/>
                        <a:ext cx="1074737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6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672803"/>
              </p:ext>
            </p:extLst>
          </p:nvPr>
        </p:nvGraphicFramePr>
        <p:xfrm>
          <a:off x="3730625" y="5148263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354" name="Equation" r:id="rId17" imgW="190440" imgH="152280" progId="Equation.3">
                  <p:embed/>
                </p:oleObj>
              </mc:Choice>
              <mc:Fallback>
                <p:oleObj name="Equation" r:id="rId1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5148263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52600" y="5862935"/>
            <a:ext cx="66294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Međusobna zavisnost sile i pomeranja je linearna !!!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 descr="OM11-P12-1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" y="303847"/>
            <a:ext cx="7043738" cy="3048953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14573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611940"/>
            <a:ext cx="31242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Ako se iz proizvoljnog položaja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, napadna tačka sile pomerila 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d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sila će na tom pomeranju izvršiti rad koji će iznositi: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2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003142"/>
              </p:ext>
            </p:extLst>
          </p:nvPr>
        </p:nvGraphicFramePr>
        <p:xfrm>
          <a:off x="2547937" y="5613400"/>
          <a:ext cx="27860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42" name="Equation" r:id="rId3" imgW="1384200" imgH="253800" progId="Equation.DSMT4">
                  <p:embed/>
                </p:oleObj>
              </mc:Choice>
              <mc:Fallback>
                <p:oleObj name="Equation" r:id="rId3" imgW="1384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937" y="5613400"/>
                        <a:ext cx="27860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62400" y="3611940"/>
            <a:ext cx="44958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celom pomeranju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 početka delovanja sile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), do njene krajnje vrednosti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izvršeni rad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će iznositi: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2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806290"/>
              </p:ext>
            </p:extLst>
          </p:nvPr>
        </p:nvGraphicFramePr>
        <p:xfrm>
          <a:off x="6019800" y="4978400"/>
          <a:ext cx="26828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43" name="Equation" r:id="rId5" imgW="1333440" imgH="482400" progId="Equation.DSMT4">
                  <p:embed/>
                </p:oleObj>
              </mc:Choice>
              <mc:Fallback>
                <p:oleObj name="Equation" r:id="rId5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78400"/>
                        <a:ext cx="26828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OM11-P12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03847"/>
            <a:ext cx="7043738" cy="3048953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4642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OM11-P12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7" y="3123247"/>
            <a:ext cx="4420553" cy="3048953"/>
          </a:xfrm>
          <a:prstGeom prst="rect">
            <a:avLst/>
          </a:prstGeom>
          <a:ln w="15875">
            <a:noFill/>
          </a:ln>
        </p:spPr>
      </p:pic>
      <p:pic>
        <p:nvPicPr>
          <p:cNvPr id="9" name="Picture 8" descr="OM11-P1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8600"/>
            <a:ext cx="7043738" cy="3048953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63580"/>
              </p:ext>
            </p:extLst>
          </p:nvPr>
        </p:nvGraphicFramePr>
        <p:xfrm>
          <a:off x="6934200" y="5334000"/>
          <a:ext cx="1328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10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334000"/>
                        <a:ext cx="132873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308476"/>
              </p:ext>
            </p:extLst>
          </p:nvPr>
        </p:nvGraphicFramePr>
        <p:xfrm>
          <a:off x="6846887" y="2971800"/>
          <a:ext cx="18399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11" name="Equation" r:id="rId7" imgW="914400" imgH="393700" progId="Equation.3">
                  <p:embed/>
                </p:oleObj>
              </mc:Choice>
              <mc:Fallback>
                <p:oleObj name="Equation" r:id="rId7" imgW="914400" imgH="393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7" y="2971800"/>
                        <a:ext cx="1839913" cy="787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47043"/>
              </p:ext>
            </p:extLst>
          </p:nvPr>
        </p:nvGraphicFramePr>
        <p:xfrm>
          <a:off x="4864100" y="4165600"/>
          <a:ext cx="26828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12" name="Equation" r:id="rId9" imgW="1333440" imgH="482400" progId="Equation.DSMT4">
                  <p:embed/>
                </p:oleObj>
              </mc:Choice>
              <mc:Fallback>
                <p:oleObj name="Equation" r:id="rId9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4165600"/>
                        <a:ext cx="268287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352053"/>
              </p:ext>
            </p:extLst>
          </p:nvPr>
        </p:nvGraphicFramePr>
        <p:xfrm>
          <a:off x="6325031" y="32131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13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031" y="32131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422805"/>
              </p:ext>
            </p:extLst>
          </p:nvPr>
        </p:nvGraphicFramePr>
        <p:xfrm>
          <a:off x="5943600" y="3708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214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708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2" idx="2"/>
            <a:endCxn id="3" idx="1"/>
          </p:cNvCxnSpPr>
          <p:nvPr/>
        </p:nvCxnSpPr>
        <p:spPr>
          <a:xfrm rot="16200000" flipH="1">
            <a:off x="6486479" y="5114879"/>
            <a:ext cx="609600" cy="28584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86318" y="4907281"/>
            <a:ext cx="724082" cy="4571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14" idx="0"/>
            <a:endCxn id="13" idx="1"/>
          </p:cNvCxnSpPr>
          <p:nvPr/>
        </p:nvCxnSpPr>
        <p:spPr>
          <a:xfrm rot="5400000" flipH="1" flipV="1">
            <a:off x="6033112" y="3416482"/>
            <a:ext cx="342900" cy="24093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1047" y="6019800"/>
            <a:ext cx="46491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Linearna zavisnost sile i pomeranja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4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09600"/>
            <a:ext cx="6324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ZAKLJUČAK: Za čvrsto telo (konstrukciju), kojem se materijal ponaša po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Hukovom zakonu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linearno elastično se ponaša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), rad koji izvrši spoljašnja sila F na pomeranju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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810643"/>
              </p:ext>
            </p:extLst>
          </p:nvPr>
        </p:nvGraphicFramePr>
        <p:xfrm>
          <a:off x="5943600" y="1925260"/>
          <a:ext cx="18399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36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25260"/>
                        <a:ext cx="1839913" cy="787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43600" y="2895600"/>
            <a:ext cx="2209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 isti jednak je površini trougla u dijagramu 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M11-P12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5" y="3047047"/>
            <a:ext cx="4420553" cy="3048953"/>
          </a:xfrm>
          <a:prstGeom prst="rect">
            <a:avLst/>
          </a:prstGeom>
          <a:ln w="15875">
            <a:noFill/>
          </a:ln>
        </p:spPr>
      </p:pic>
      <p:sp>
        <p:nvSpPr>
          <p:cNvPr id="13" name="Right Triangle 12"/>
          <p:cNvSpPr/>
          <p:nvPr/>
        </p:nvSpPr>
        <p:spPr>
          <a:xfrm rot="16200000">
            <a:off x="2400299" y="3490613"/>
            <a:ext cx="1295399" cy="1981201"/>
          </a:xfrm>
          <a:prstGeom prst="rtTriangle">
            <a:avLst/>
          </a:prstGeom>
          <a:noFill/>
          <a:ln w="222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>
            <a:stCxn id="10" idx="2"/>
            <a:endCxn id="13" idx="3"/>
          </p:cNvCxnSpPr>
          <p:nvPr/>
        </p:nvCxnSpPr>
        <p:spPr>
          <a:xfrm rot="5400000">
            <a:off x="5350908" y="2783621"/>
            <a:ext cx="385284" cy="3009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0" idx="3"/>
            <a:endCxn id="290818" idx="3"/>
          </p:cNvCxnSpPr>
          <p:nvPr/>
        </p:nvCxnSpPr>
        <p:spPr>
          <a:xfrm flipH="1" flipV="1">
            <a:off x="7783513" y="2318960"/>
            <a:ext cx="369887" cy="1176805"/>
          </a:xfrm>
          <a:prstGeom prst="bentConnector3">
            <a:avLst>
              <a:gd name="adj1" fmla="val -618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6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685800"/>
            <a:ext cx="60960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predstavlja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Klapejronovog stav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CS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Rad spoljašnje sile  pri statičkom opterećenju konstrukcije sa linearno elastičnim ponašanjem, jednak je polovini proizvoda krajnjih vrednosti sile i pomeranja njene napadne tačke, tj., polovini vrednosti koju bi imao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kada bi sila od početka delovala u punom iznosu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1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576860"/>
              </p:ext>
            </p:extLst>
          </p:nvPr>
        </p:nvGraphicFramePr>
        <p:xfrm>
          <a:off x="455613" y="685800"/>
          <a:ext cx="18399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7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685800"/>
                        <a:ext cx="1839912" cy="787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OM11-P12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3657596"/>
            <a:ext cx="3617595" cy="2646045"/>
          </a:xfrm>
          <a:prstGeom prst="rect">
            <a:avLst/>
          </a:prstGeom>
          <a:ln w="15875">
            <a:noFill/>
          </a:ln>
        </p:spPr>
      </p:pic>
      <p:pic>
        <p:nvPicPr>
          <p:cNvPr id="9" name="Picture 8" descr="OM11-P12-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005" y="3657596"/>
            <a:ext cx="3617595" cy="2646045"/>
          </a:xfrm>
          <a:prstGeom prst="rect">
            <a:avLst/>
          </a:prstGeom>
          <a:ln w="15875">
            <a:noFill/>
          </a:ln>
        </p:spPr>
      </p:pic>
      <p:cxnSp>
        <p:nvCxnSpPr>
          <p:cNvPr id="3" name="Elbow Connector 2"/>
          <p:cNvCxnSpPr>
            <a:stCxn id="5" idx="0"/>
            <a:endCxn id="291842" idx="0"/>
          </p:cNvCxnSpPr>
          <p:nvPr/>
        </p:nvCxnSpPr>
        <p:spPr>
          <a:xfrm rot="16200000" flipV="1">
            <a:off x="3469085" y="-1407716"/>
            <a:ext cx="12700" cy="4187031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18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92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66826"/>
              </p:ext>
            </p:extLst>
          </p:nvPr>
        </p:nvGraphicFramePr>
        <p:xfrm>
          <a:off x="1981200" y="3530600"/>
          <a:ext cx="18399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4" name="Equation" r:id="rId3" imgW="914400" imgH="393480" progId="Equation.3">
                  <p:embed/>
                </p:oleObj>
              </mc:Choice>
              <mc:Fallback>
                <p:oleObj name="Equation" r:id="rId3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30600"/>
                        <a:ext cx="18399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OM11-P12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09" y="304800"/>
            <a:ext cx="7043738" cy="3048953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754066"/>
              </p:ext>
            </p:extLst>
          </p:nvPr>
        </p:nvGraphicFramePr>
        <p:xfrm>
          <a:off x="554037" y="3733800"/>
          <a:ext cx="9699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5"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" y="3733800"/>
                        <a:ext cx="969963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 rot="5400000" flipH="1">
            <a:off x="1699260" y="38176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431871"/>
              </p:ext>
            </p:extLst>
          </p:nvPr>
        </p:nvGraphicFramePr>
        <p:xfrm>
          <a:off x="3886200" y="3759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6" name="Equation" r:id="rId8" imgW="190440" imgH="152280" progId="Equation.3">
                  <p:embed/>
                </p:oleObj>
              </mc:Choice>
              <mc:Fallback>
                <p:oleObj name="Equation" r:id="rId8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70477"/>
              </p:ext>
            </p:extLst>
          </p:nvPr>
        </p:nvGraphicFramePr>
        <p:xfrm>
          <a:off x="4343400" y="3505200"/>
          <a:ext cx="12001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7" name="Equation" r:id="rId10" imgW="596880" imgH="419040" progId="Equation.3">
                  <p:embed/>
                </p:oleObj>
              </mc:Choice>
              <mc:Fallback>
                <p:oleObj name="Equation" r:id="rId10" imgW="596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1200150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34902"/>
              </p:ext>
            </p:extLst>
          </p:nvPr>
        </p:nvGraphicFramePr>
        <p:xfrm>
          <a:off x="1981200" y="4699000"/>
          <a:ext cx="18399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8" name="Equation" r:id="rId12" imgW="914400" imgH="393480" progId="Equation.3">
                  <p:embed/>
                </p:oleObj>
              </mc:Choice>
              <mc:Fallback>
                <p:oleObj name="Equation" r:id="rId12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99000"/>
                        <a:ext cx="18399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412261"/>
              </p:ext>
            </p:extLst>
          </p:nvPr>
        </p:nvGraphicFramePr>
        <p:xfrm>
          <a:off x="495300" y="4686300"/>
          <a:ext cx="10223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9" name="Equation" r:id="rId13" imgW="507960" imgH="393480" progId="Equation.3">
                  <p:embed/>
                </p:oleObj>
              </mc:Choice>
              <mc:Fallback>
                <p:oleObj name="Equation" r:id="rId13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4686300"/>
                        <a:ext cx="10223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p Arrow 12"/>
          <p:cNvSpPr/>
          <p:nvPr/>
        </p:nvSpPr>
        <p:spPr>
          <a:xfrm rot="5400000" flipH="1">
            <a:off x="1699260" y="49860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05806"/>
              </p:ext>
            </p:extLst>
          </p:nvPr>
        </p:nvGraphicFramePr>
        <p:xfrm>
          <a:off x="3886200" y="4927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0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927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320880"/>
              </p:ext>
            </p:extLst>
          </p:nvPr>
        </p:nvGraphicFramePr>
        <p:xfrm>
          <a:off x="4343400" y="4648200"/>
          <a:ext cx="11493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1" name="Equation" r:id="rId16" imgW="571320" imgH="419040" progId="Equation.3">
                  <p:embed/>
                </p:oleObj>
              </mc:Choice>
              <mc:Fallback>
                <p:oleObj name="Equation" r:id="rId16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648200"/>
                        <a:ext cx="1149350" cy="838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91200" y="3505200"/>
            <a:ext cx="2743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eformacijski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rad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kvadratna funkcija pomeranja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5124271"/>
            <a:ext cx="2514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eformacijski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kvadratna funkcija spoljašnje sile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17" idx="0"/>
            <a:endCxn id="292869" idx="0"/>
          </p:cNvCxnSpPr>
          <p:nvPr/>
        </p:nvCxnSpPr>
        <p:spPr>
          <a:xfrm rot="16200000" flipV="1">
            <a:off x="6053138" y="2395537"/>
            <a:ext cx="12700" cy="2219325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8" idx="1"/>
            <a:endCxn id="292874" idx="2"/>
          </p:cNvCxnSpPr>
          <p:nvPr/>
        </p:nvCxnSpPr>
        <p:spPr>
          <a:xfrm rot="10800000">
            <a:off x="4918076" y="5486400"/>
            <a:ext cx="873125" cy="2380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Deformacijski rad izražen pomoću unutrašnjih sila - Napona</a:t>
            </a:r>
            <a:endParaRPr lang="en-US" sz="3200" b="1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45415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Čvrsto telo (konstrukcija) usled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delovanja spoljašnjih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sila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menja oblik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dimenzije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u svim njegovim delovima se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akumulira potencijalna energija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jednaka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deformacijskom radu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svrhu izvođenja izraza za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deformacijski rad,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najopštijeg slučaja naprezanja, najpre ćemo izvesti odgovarajuće izraze za jednostavne slučajeve.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 fontScale="90000"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 usled normalnih napona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2240280"/>
          </a:xfrm>
        </p:spPr>
        <p:txBody>
          <a:bodyPr>
            <a:normAutofit fontScale="925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Posmatraćemo infinitezimalni element izolovan iz opterećenog čvrstog tela (konstrukcije), kojem je zapremina </a:t>
            </a:r>
            <a:r>
              <a:rPr lang="sr-Latn-C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C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dxdydz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na koji deluje normalni napon u jednom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pravcu.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52600" y="5486400"/>
            <a:ext cx="63246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Infinitezimalni element na koji deluje normalni napon u jednom (z) pravcu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OM11-P12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533" y="3337179"/>
            <a:ext cx="3048381" cy="2225421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40713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OM11-P12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3048381" cy="2225421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57600" y="609600"/>
            <a:ext cx="4953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Proizvod normalnog napona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 površine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dxdy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, može se posmatrati kao spoljašja sila koja pri postepenom pora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tu opterećenja čvrstog tela (konstrukcije), raste od nule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) do vrednosti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dxdy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143071"/>
            <a:ext cx="4114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Dužina elementa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će se usled delovanja sile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dxdy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uvećati za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(dz)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368346"/>
              </p:ext>
            </p:extLst>
          </p:nvPr>
        </p:nvGraphicFramePr>
        <p:xfrm>
          <a:off x="3371850" y="5308600"/>
          <a:ext cx="1352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2" name="Equation" r:id="rId4" imgW="672840" imgH="393480" progId="Equation.3">
                  <p:embed/>
                </p:oleObj>
              </mc:Choice>
              <mc:Fallback>
                <p:oleObj name="Equation" r:id="rId4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5308600"/>
                        <a:ext cx="13525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931716"/>
              </p:ext>
            </p:extLst>
          </p:nvPr>
        </p:nvGraphicFramePr>
        <p:xfrm>
          <a:off x="4792662" y="5537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3" name="Equation" r:id="rId6" imgW="190440" imgH="152280" progId="Equation.3">
                  <p:embed/>
                </p:oleObj>
              </mc:Choice>
              <mc:Fallback>
                <p:oleObj name="Equation" r:id="rId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2" y="55372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226741"/>
              </p:ext>
            </p:extLst>
          </p:nvPr>
        </p:nvGraphicFramePr>
        <p:xfrm>
          <a:off x="5249862" y="5461000"/>
          <a:ext cx="1608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14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62" y="5461000"/>
                        <a:ext cx="1608138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OM11-P12-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1902" y="3032379"/>
            <a:ext cx="3298698" cy="2225421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3722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21765"/>
              </p:ext>
            </p:extLst>
          </p:nvPr>
        </p:nvGraphicFramePr>
        <p:xfrm>
          <a:off x="7231062" y="1797050"/>
          <a:ext cx="1608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0" name="Equation" r:id="rId3" imgW="799920" imgH="215640" progId="Equation.3">
                  <p:embed/>
                </p:oleObj>
              </mc:Choice>
              <mc:Fallback>
                <p:oleObj name="Equation" r:id="rId3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2" y="1797050"/>
                        <a:ext cx="1608138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 rot="16200000">
            <a:off x="6949122" y="188976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7859"/>
              </p:ext>
            </p:extLst>
          </p:nvPr>
        </p:nvGraphicFramePr>
        <p:xfrm>
          <a:off x="4138612" y="2438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1" name="Equation" r:id="rId5" imgW="139680" imgH="203040" progId="Equation.3">
                  <p:embed/>
                </p:oleObj>
              </mc:Choice>
              <mc:Fallback>
                <p:oleObj name="Equation" r:id="rId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2" y="2438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169811"/>
              </p:ext>
            </p:extLst>
          </p:nvPr>
        </p:nvGraphicFramePr>
        <p:xfrm>
          <a:off x="3048000" y="4165600"/>
          <a:ext cx="30908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2" name="Equation" r:id="rId7" imgW="1536480" imgH="393480" progId="Equation.DSMT4">
                  <p:embed/>
                </p:oleObj>
              </mc:Choice>
              <mc:Fallback>
                <p:oleObj name="Equation" r:id="rId7" imgW="1536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65600"/>
                        <a:ext cx="30908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22223"/>
              </p:ext>
            </p:extLst>
          </p:nvPr>
        </p:nvGraphicFramePr>
        <p:xfrm>
          <a:off x="4138612" y="3733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3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2" y="3733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64022"/>
              </p:ext>
            </p:extLst>
          </p:nvPr>
        </p:nvGraphicFramePr>
        <p:xfrm>
          <a:off x="6245225" y="4419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4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419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808926"/>
              </p:ext>
            </p:extLst>
          </p:nvPr>
        </p:nvGraphicFramePr>
        <p:xfrm>
          <a:off x="809942" y="4343400"/>
          <a:ext cx="16589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5" name="Equation" r:id="rId12" imgW="825480" imgH="203040" progId="Equation.3">
                  <p:embed/>
                </p:oleObj>
              </mc:Choice>
              <mc:Fallback>
                <p:oleObj name="Equation" r:id="rId12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" y="4343400"/>
                        <a:ext cx="1658938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Up Arrow 14"/>
          <p:cNvSpPr/>
          <p:nvPr/>
        </p:nvSpPr>
        <p:spPr>
          <a:xfrm rot="5400000" flipH="1">
            <a:off x="2689860" y="44272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67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62319"/>
              </p:ext>
            </p:extLst>
          </p:nvPr>
        </p:nvGraphicFramePr>
        <p:xfrm>
          <a:off x="6718300" y="4165600"/>
          <a:ext cx="2044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6" name="Equation" r:id="rId14" imgW="1015920" imgH="393480" progId="Equation.3">
                  <p:embed/>
                </p:oleObj>
              </mc:Choice>
              <mc:Fallback>
                <p:oleObj name="Equation" r:id="rId1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4165600"/>
                        <a:ext cx="2044700" cy="787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51038" y="5257800"/>
            <a:ext cx="511809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infinitezimalni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deformacijski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izražen preko normalnog napona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 deformacije </a:t>
            </a:r>
            <a:r>
              <a:rPr lang="el-G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ε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OM11-P12-6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" y="381000"/>
            <a:ext cx="3298698" cy="2225421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286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39064"/>
              </p:ext>
            </p:extLst>
          </p:nvPr>
        </p:nvGraphicFramePr>
        <p:xfrm>
          <a:off x="3048000" y="1600200"/>
          <a:ext cx="3705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7" name="Equation" r:id="rId17" imgW="1841400" imgH="393480" progId="Equation.DSMT4">
                  <p:embed/>
                </p:oleObj>
              </mc:Choice>
              <mc:Fallback>
                <p:oleObj name="Equation" r:id="rId17" imgW="1841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600200"/>
                        <a:ext cx="37052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111518"/>
              </p:ext>
            </p:extLst>
          </p:nvPr>
        </p:nvGraphicFramePr>
        <p:xfrm>
          <a:off x="3048000" y="2870200"/>
          <a:ext cx="3473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578" name="Equation" r:id="rId19" imgW="1726920" imgH="393480" progId="Equation.DSMT4">
                  <p:embed/>
                </p:oleObj>
              </mc:Choice>
              <mc:Fallback>
                <p:oleObj name="Equation" r:id="rId19" imgW="1726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70200"/>
                        <a:ext cx="34734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Elbow Connector 2"/>
          <p:cNvCxnSpPr>
            <a:stCxn id="17" idx="3"/>
            <a:endCxn id="286730" idx="2"/>
          </p:cNvCxnSpPr>
          <p:nvPr/>
        </p:nvCxnSpPr>
        <p:spPr>
          <a:xfrm flipV="1">
            <a:off x="7069137" y="4953000"/>
            <a:ext cx="671513" cy="90496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ENERGETSKI  METODI</a:t>
            </a:r>
            <a:endParaRPr lang="en-US" sz="32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prethodnim tematskim jedinicama sreli smo se sa statički neodređenim problemima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kod: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Podužno (aksijalno) opterećenih štapova,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Štapova opterećenih na uvijanje i</a:t>
            </a:r>
          </a:p>
          <a:p>
            <a:pPr lvl="1"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Grednih nosača opterećenih na savijanje.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 rešavanje ovih problema korišćen 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metod sila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a dopunski uslovi su se odnosili na pomeranja.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 usled napona smicanja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224028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ovde ćemo posmatrati infinitezimalni element element izolovan iz opterećenog čvrstog tela (konstrukcije), kojem je zapremina </a:t>
            </a:r>
            <a:r>
              <a:rPr lang="sr-Latn-C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sr-Latn-C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dxdydz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na koji deluju samo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naponi smicanja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5562600"/>
            <a:ext cx="5715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Infinitezimalni element na koji deluju samo naponi smicanja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M11-P12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746" y="3352800"/>
            <a:ext cx="3048381" cy="2225421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5359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3025676"/>
            <a:ext cx="49530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Ako na stranicama zapreminskog elementa deluju samo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naponi smicanja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koji pripadaju istoj ravni (ravni koja je paralelna sa ravni yz), može se prihvatiti da na stranici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dxdz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postoji smičuća sila koja raste od nule (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 do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sr-Latn-CS" sz="2400" b="1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yz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dxdz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M11-P12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0" y="609600"/>
            <a:ext cx="3182120" cy="2225421"/>
          </a:xfrm>
          <a:prstGeom prst="rect">
            <a:avLst/>
          </a:prstGeom>
          <a:ln w="1587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2819400" y="2209800"/>
            <a:ext cx="838200" cy="457198"/>
          </a:xfrm>
          <a:prstGeom prst="roundRect">
            <a:avLst/>
          </a:prstGeom>
          <a:noFill/>
          <a:ln w="222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>
            <a:stCxn id="6" idx="1"/>
            <a:endCxn id="9" idx="2"/>
          </p:cNvCxnSpPr>
          <p:nvPr/>
        </p:nvCxnSpPr>
        <p:spPr>
          <a:xfrm rot="10800000">
            <a:off x="3238500" y="2666998"/>
            <a:ext cx="419100" cy="16975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30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 descr="OM11-P12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25" y="2442972"/>
            <a:ext cx="3219831" cy="2510028"/>
          </a:xfrm>
          <a:prstGeom prst="rect">
            <a:avLst/>
          </a:prstGeom>
          <a:ln w="15875">
            <a:noFill/>
          </a:ln>
        </p:spPr>
      </p:pic>
      <p:pic>
        <p:nvPicPr>
          <p:cNvPr id="4" name="Picture 3" descr="OM11-P12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533" y="2438400"/>
            <a:ext cx="2822067" cy="2510028"/>
          </a:xfrm>
          <a:prstGeom prst="rect">
            <a:avLst/>
          </a:prstGeom>
          <a:ln w="1587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9226" y="457200"/>
            <a:ext cx="4669654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Usled delovanja ove sile, pravi uga između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pravca će se promeniti za ugao klizanja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yz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 napadna tačka te iste sile će se pomeriti za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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0" y="3810000"/>
            <a:ext cx="512618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29400" y="4419600"/>
            <a:ext cx="533400" cy="3810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21025" y="2362202"/>
            <a:ext cx="838200" cy="457198"/>
          </a:xfrm>
          <a:prstGeom prst="roundRect">
            <a:avLst/>
          </a:prstGeom>
          <a:noFill/>
          <a:ln w="2222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>
            <a:stCxn id="5" idx="1"/>
            <a:endCxn id="9" idx="0"/>
          </p:cNvCxnSpPr>
          <p:nvPr/>
        </p:nvCxnSpPr>
        <p:spPr>
          <a:xfrm rot="10800000" flipV="1">
            <a:off x="3540126" y="1242030"/>
            <a:ext cx="419101" cy="11201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4114800" y="3352800"/>
            <a:ext cx="762000" cy="4572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61713"/>
              </p:ext>
            </p:extLst>
          </p:nvPr>
        </p:nvGraphicFramePr>
        <p:xfrm>
          <a:off x="3600450" y="5537200"/>
          <a:ext cx="12001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3" name="Equation" r:id="rId5" imgW="596900" imgH="241300" progId="Equation.3">
                  <p:embed/>
                </p:oleObj>
              </mc:Choice>
              <mc:Fallback>
                <p:oleObj name="Equation" r:id="rId5" imgW="5969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5537200"/>
                        <a:ext cx="12001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08886"/>
              </p:ext>
            </p:extLst>
          </p:nvPr>
        </p:nvGraphicFramePr>
        <p:xfrm>
          <a:off x="3200400" y="56388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4" name="Equation" r:id="rId7" imgW="190417" imgH="152334" progId="Equation.3">
                  <p:embed/>
                </p:oleObj>
              </mc:Choice>
              <mc:Fallback>
                <p:oleObj name="Equation" r:id="rId7" imgW="190417" imgH="15233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6388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522781"/>
              </p:ext>
            </p:extLst>
          </p:nvPr>
        </p:nvGraphicFramePr>
        <p:xfrm>
          <a:off x="1143000" y="5334000"/>
          <a:ext cx="20161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5" name="Equation" r:id="rId9" imgW="1002865" imgH="418918" progId="Equation.3">
                  <p:embed/>
                </p:oleObj>
              </mc:Choice>
              <mc:Fallback>
                <p:oleObj name="Equation" r:id="rId9" imgW="1002865" imgH="41891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20161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681801"/>
              </p:ext>
            </p:extLst>
          </p:nvPr>
        </p:nvGraphicFramePr>
        <p:xfrm>
          <a:off x="5365750" y="5384800"/>
          <a:ext cx="29400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6" name="Equation" r:id="rId11" imgW="1460160" imgH="393480" progId="Equation.DSMT4">
                  <p:embed/>
                </p:oleObj>
              </mc:Choice>
              <mc:Fallback>
                <p:oleObj name="Equation" r:id="rId11" imgW="1460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5384800"/>
                        <a:ext cx="29400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Up Arrow 21"/>
          <p:cNvSpPr/>
          <p:nvPr/>
        </p:nvSpPr>
        <p:spPr>
          <a:xfrm rot="5400000">
            <a:off x="4975860" y="56464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7728"/>
              </p:ext>
            </p:extLst>
          </p:nvPr>
        </p:nvGraphicFramePr>
        <p:xfrm>
          <a:off x="8455025" y="56388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87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5025" y="56388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57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7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2969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451368"/>
              </p:ext>
            </p:extLst>
          </p:nvPr>
        </p:nvGraphicFramePr>
        <p:xfrm>
          <a:off x="857250" y="1619071"/>
          <a:ext cx="33988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1" name="Equation" r:id="rId3" imgW="1688760" imgH="393480" progId="Equation.DSMT4">
                  <p:embed/>
                </p:oleObj>
              </mc:Choice>
              <mc:Fallback>
                <p:oleObj name="Equation" r:id="rId3" imgW="1688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619071"/>
                        <a:ext cx="33988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559451"/>
              </p:ext>
            </p:extLst>
          </p:nvPr>
        </p:nvGraphicFramePr>
        <p:xfrm>
          <a:off x="4800600" y="1619071"/>
          <a:ext cx="3219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2" name="Equation" r:id="rId5" imgW="1600200" imgH="393480" progId="Equation.DSMT4">
                  <p:embed/>
                </p:oleObj>
              </mc:Choice>
              <mc:Fallback>
                <p:oleObj name="Equation" r:id="rId5" imgW="1600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619071"/>
                        <a:ext cx="32194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4320180"/>
              </p:ext>
            </p:extLst>
          </p:nvPr>
        </p:nvGraphicFramePr>
        <p:xfrm>
          <a:off x="4781550" y="2990671"/>
          <a:ext cx="27622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3" name="Equation" r:id="rId7" imgW="1371600" imgH="393480" progId="Equation.DSMT4">
                  <p:embed/>
                </p:oleObj>
              </mc:Choice>
              <mc:Fallback>
                <p:oleObj name="Equation" r:id="rId7" imgW="1371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2990671"/>
                        <a:ext cx="2762250" cy="787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443816"/>
              </p:ext>
            </p:extLst>
          </p:nvPr>
        </p:nvGraphicFramePr>
        <p:xfrm>
          <a:off x="5205412" y="2508071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4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2" y="2508071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24000" y="4133671"/>
            <a:ext cx="510539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Izraz za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infinitezimalni </a:t>
            </a:r>
            <a:r>
              <a:rPr lang="sr-Latn-C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deformacijski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izražen preko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napona smicanja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yz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i deformacije klizanja 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yz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296969" idx="3"/>
            <a:endCxn id="20" idx="3"/>
          </p:cNvCxnSpPr>
          <p:nvPr/>
        </p:nvCxnSpPr>
        <p:spPr>
          <a:xfrm flipH="1">
            <a:off x="6629399" y="3384371"/>
            <a:ext cx="914401" cy="1349465"/>
          </a:xfrm>
          <a:prstGeom prst="bentConnector3">
            <a:avLst>
              <a:gd name="adj1" fmla="val -25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53310"/>
              </p:ext>
            </p:extLst>
          </p:nvPr>
        </p:nvGraphicFramePr>
        <p:xfrm>
          <a:off x="381000" y="1847671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5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47671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45779"/>
              </p:ext>
            </p:extLst>
          </p:nvPr>
        </p:nvGraphicFramePr>
        <p:xfrm>
          <a:off x="4343400" y="1847671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6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847671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515455"/>
              </p:ext>
            </p:extLst>
          </p:nvPr>
        </p:nvGraphicFramePr>
        <p:xfrm>
          <a:off x="6342062" y="762000"/>
          <a:ext cx="16589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7" name="Equation" r:id="rId14" imgW="825500" imgH="203200" progId="Equation.3">
                  <p:embed/>
                </p:oleObj>
              </mc:Choice>
              <mc:Fallback>
                <p:oleObj name="Equation" r:id="rId14" imgW="825500" imgH="203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2" y="762000"/>
                        <a:ext cx="1658938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p Arrow 12"/>
          <p:cNvSpPr/>
          <p:nvPr/>
        </p:nvSpPr>
        <p:spPr>
          <a:xfrm rot="10800000" flipH="1">
            <a:off x="7482840" y="12954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8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 pri prostornom stanju napona (složenom opterećenju)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2766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Generalno se može reći da na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stranama  infinitezimalnog elementa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izolovanog iz opterećenog čvrstog tela (konstrukcije), postoje sve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komponente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tenzora napona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sr-Latn-R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914400" y="4122003"/>
            <a:ext cx="43296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Infinitezimalni element na koji deluju sve komponente tenzora napona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[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σ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]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OM11-P12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09600"/>
            <a:ext cx="4329684" cy="3479292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976308"/>
              </p:ext>
            </p:extLst>
          </p:nvPr>
        </p:nvGraphicFramePr>
        <p:xfrm>
          <a:off x="5791200" y="1219200"/>
          <a:ext cx="26289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4" name="Equation" r:id="rId4" imgW="1307880" imgH="736560" progId="Equation.3">
                  <p:embed/>
                </p:oleObj>
              </mc:Choice>
              <mc:Fallback>
                <p:oleObj name="Equation" r:id="rId4" imgW="1307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219200"/>
                        <a:ext cx="26289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0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064878"/>
              </p:ext>
            </p:extLst>
          </p:nvPr>
        </p:nvGraphicFramePr>
        <p:xfrm>
          <a:off x="2266675" y="457200"/>
          <a:ext cx="26289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2" name="Equation" r:id="rId3" imgW="1308100" imgH="736600" progId="Equation.3">
                  <p:embed/>
                </p:oleObj>
              </mc:Choice>
              <mc:Fallback>
                <p:oleObj name="Equation" r:id="rId3" imgW="1308100" imgH="736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675" y="457200"/>
                        <a:ext cx="26289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Elbow Connector 5"/>
          <p:cNvCxnSpPr>
            <a:stCxn id="7" idx="2"/>
            <a:endCxn id="10" idx="0"/>
          </p:cNvCxnSpPr>
          <p:nvPr/>
        </p:nvCxnSpPr>
        <p:spPr>
          <a:xfrm rot="5400000">
            <a:off x="3730273" y="1716914"/>
            <a:ext cx="609600" cy="92481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25937" y="1828800"/>
            <a:ext cx="343082" cy="4571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289246"/>
              </p:ext>
            </p:extLst>
          </p:nvPr>
        </p:nvGraphicFramePr>
        <p:xfrm>
          <a:off x="2268537" y="2484119"/>
          <a:ext cx="26082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3" name="Equation" r:id="rId5" imgW="1295280" imgH="393480" progId="Equation.DSMT4">
                  <p:embed/>
                </p:oleObj>
              </mc:Choice>
              <mc:Fallback>
                <p:oleObj name="Equation" r:id="rId5" imgW="12952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7" y="2484119"/>
                        <a:ext cx="26082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325937" y="1402081"/>
            <a:ext cx="343082" cy="45719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1017"/>
              </p:ext>
            </p:extLst>
          </p:nvPr>
        </p:nvGraphicFramePr>
        <p:xfrm>
          <a:off x="5545137" y="2489200"/>
          <a:ext cx="27606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4" name="Equation" r:id="rId7" imgW="1371600" imgH="393480" progId="Equation.DSMT4">
                  <p:embed/>
                </p:oleObj>
              </mc:Choice>
              <mc:Fallback>
                <p:oleObj name="Equation" r:id="rId7" imgW="137160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7" y="2489200"/>
                        <a:ext cx="27606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1" idx="3"/>
            <a:endCxn id="13" idx="0"/>
          </p:cNvCxnSpPr>
          <p:nvPr/>
        </p:nvCxnSpPr>
        <p:spPr>
          <a:xfrm>
            <a:off x="4669019" y="1424941"/>
            <a:ext cx="2256449" cy="106425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47290"/>
              </p:ext>
            </p:extLst>
          </p:nvPr>
        </p:nvGraphicFramePr>
        <p:xfrm>
          <a:off x="2209800" y="4495800"/>
          <a:ext cx="2633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5" name="Equation" r:id="rId9" imgW="1307880" imgH="393480" progId="Equation.DSMT4">
                  <p:embed/>
                </p:oleObj>
              </mc:Choice>
              <mc:Fallback>
                <p:oleObj name="Equation" r:id="rId9" imgW="1307880" imgH="393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495800"/>
                        <a:ext cx="26336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173307"/>
              </p:ext>
            </p:extLst>
          </p:nvPr>
        </p:nvGraphicFramePr>
        <p:xfrm>
          <a:off x="2212975" y="5486400"/>
          <a:ext cx="26590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6" name="Equation" r:id="rId11" imgW="1320480" imgH="393480" progId="Equation.DSMT4">
                  <p:embed/>
                </p:oleObj>
              </mc:Choice>
              <mc:Fallback>
                <p:oleObj name="Equation" r:id="rId11" imgW="1320480" imgH="393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5" y="5486400"/>
                        <a:ext cx="265906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512626"/>
              </p:ext>
            </p:extLst>
          </p:nvPr>
        </p:nvGraphicFramePr>
        <p:xfrm>
          <a:off x="5545137" y="4495800"/>
          <a:ext cx="27606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7" name="Equation" r:id="rId13" imgW="1371600" imgH="393480" progId="Equation.DSMT4">
                  <p:embed/>
                </p:oleObj>
              </mc:Choice>
              <mc:Fallback>
                <p:oleObj name="Equation" r:id="rId13" imgW="137160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7" y="4495800"/>
                        <a:ext cx="276066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01771"/>
              </p:ext>
            </p:extLst>
          </p:nvPr>
        </p:nvGraphicFramePr>
        <p:xfrm>
          <a:off x="5521325" y="5486400"/>
          <a:ext cx="27082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8" name="Equation" r:id="rId15" imgW="1346040" imgH="393480" progId="Equation.DSMT4">
                  <p:embed/>
                </p:oleObj>
              </mc:Choice>
              <mc:Fallback>
                <p:oleObj name="Equation" r:id="rId15" imgW="134604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5486400"/>
                        <a:ext cx="270827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2000" y="2662535"/>
            <a:ext cx="1600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osnovu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2667000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1999" y="3500735"/>
            <a:ext cx="75438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Zaključujemo da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infinitezimalni </a:t>
            </a:r>
            <a:r>
              <a:rPr lang="sr-Latn-C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deformacijski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radovi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 ostalih komponenti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tenzora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napona, iznose: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762000" y="3817203"/>
            <a:ext cx="7543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Korišćenjem principa 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superpozicije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dolazimo do izraza za 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infinitezimalni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deformacijski</a:t>
            </a:r>
            <a:r>
              <a:rPr lang="sr-Latn-CS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rad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 prostornom stanju napona (složenom opterećenju)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68188"/>
              </p:ext>
            </p:extLst>
          </p:nvPr>
        </p:nvGraphicFramePr>
        <p:xfrm>
          <a:off x="761048" y="5156200"/>
          <a:ext cx="68754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1" name="Equation" r:id="rId3" imgW="3416040" imgH="393480" progId="Equation.3">
                  <p:embed/>
                </p:oleObj>
              </mc:Choice>
              <mc:Fallback>
                <p:oleObj name="Equation" r:id="rId3" imgW="341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8" y="5156200"/>
                        <a:ext cx="6875462" cy="787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OM11-P12-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16" y="304800"/>
            <a:ext cx="4329684" cy="3479292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466889"/>
              </p:ext>
            </p:extLst>
          </p:nvPr>
        </p:nvGraphicFramePr>
        <p:xfrm>
          <a:off x="5334000" y="1193800"/>
          <a:ext cx="26289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2" name="Equation" r:id="rId6" imgW="1307880" imgH="736560" progId="Equation.3">
                  <p:embed/>
                </p:oleObj>
              </mc:Choice>
              <mc:Fallback>
                <p:oleObj name="Equation" r:id="rId6" imgW="1307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93800"/>
                        <a:ext cx="2628900" cy="1473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54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Specifični deformacijski rad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193548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Specifični deformacijski rad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predstavlja deformacijski rad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sveden na jedinicu zapremine i saglasno ovome možemo napisati da je.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304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376623"/>
              </p:ext>
            </p:extLst>
          </p:nvPr>
        </p:nvGraphicFramePr>
        <p:xfrm>
          <a:off x="2679700" y="4826000"/>
          <a:ext cx="4038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69" name="Equation" r:id="rId3" imgW="2006280" imgH="634680" progId="Equation.3">
                  <p:embed/>
                </p:oleObj>
              </mc:Choice>
              <mc:Fallback>
                <p:oleObj name="Equation" r:id="rId3" imgW="2006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4826000"/>
                        <a:ext cx="4038600" cy="12700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919192"/>
              </p:ext>
            </p:extLst>
          </p:nvPr>
        </p:nvGraphicFramePr>
        <p:xfrm>
          <a:off x="914400" y="3429000"/>
          <a:ext cx="1254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0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29000"/>
                        <a:ext cx="12541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p Arrow 11"/>
          <p:cNvSpPr/>
          <p:nvPr/>
        </p:nvSpPr>
        <p:spPr>
          <a:xfrm rot="5400000" flipV="1">
            <a:off x="2374900" y="36576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4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090014"/>
              </p:ext>
            </p:extLst>
          </p:nvPr>
        </p:nvGraphicFramePr>
        <p:xfrm>
          <a:off x="2679700" y="3200400"/>
          <a:ext cx="44735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1" name="Equation" r:id="rId7" imgW="2222280" imgH="634680" progId="Equation.3">
                  <p:embed/>
                </p:oleObj>
              </mc:Choice>
              <mc:Fallback>
                <p:oleObj name="Equation" r:id="rId7" imgW="222228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3200400"/>
                        <a:ext cx="4473575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914115"/>
              </p:ext>
            </p:extLst>
          </p:nvPr>
        </p:nvGraphicFramePr>
        <p:xfrm>
          <a:off x="1384300" y="4241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2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41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890195"/>
              </p:ext>
            </p:extLst>
          </p:nvPr>
        </p:nvGraphicFramePr>
        <p:xfrm>
          <a:off x="2247900" y="53340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73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53340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Elbow Connector 4"/>
          <p:cNvCxnSpPr>
            <a:stCxn id="304134" idx="2"/>
            <a:endCxn id="304135" idx="1"/>
          </p:cNvCxnSpPr>
          <p:nvPr/>
        </p:nvCxnSpPr>
        <p:spPr>
          <a:xfrm rot="16200000" flipH="1">
            <a:off x="1467247" y="4705747"/>
            <a:ext cx="838200" cy="72310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58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305154" name="Object 2"/>
          <p:cNvGraphicFramePr>
            <a:graphicFrameLocks noChangeAspect="1"/>
          </p:cNvGraphicFramePr>
          <p:nvPr/>
        </p:nvGraphicFramePr>
        <p:xfrm>
          <a:off x="457200" y="533400"/>
          <a:ext cx="1254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58" name="Equation" r:id="rId3" imgW="622080" imgH="393480" progId="Equation.3">
                  <p:embed/>
                </p:oleObj>
              </mc:Choice>
              <mc:Fallback>
                <p:oleObj name="Equation" r:id="rId3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12541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5" name="Object 3"/>
          <p:cNvGraphicFramePr>
            <a:graphicFrameLocks noChangeAspect="1"/>
          </p:cNvGraphicFramePr>
          <p:nvPr/>
        </p:nvGraphicFramePr>
        <p:xfrm>
          <a:off x="2146300" y="736600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59" name="Equation" r:id="rId5" imgW="812520" imgH="241200" progId="Equation.3">
                  <p:embed/>
                </p:oleObj>
              </mc:Choice>
              <mc:Fallback>
                <p:oleObj name="Equation" r:id="rId5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736600"/>
                        <a:ext cx="16383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4203700" y="609600"/>
          <a:ext cx="16875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60" name="Equation" r:id="rId7" imgW="838080" imgH="380880" progId="Equation.3">
                  <p:embed/>
                </p:oleObj>
              </mc:Choice>
              <mc:Fallback>
                <p:oleObj name="Equation" r:id="rId7" imgW="8380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609600"/>
                        <a:ext cx="1687513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765300" y="838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61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838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8" name="Object 6"/>
          <p:cNvGraphicFramePr>
            <a:graphicFrameLocks noChangeAspect="1"/>
          </p:cNvGraphicFramePr>
          <p:nvPr/>
        </p:nvGraphicFramePr>
        <p:xfrm>
          <a:off x="3822700" y="838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62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838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89500" y="1595735"/>
            <a:ext cx="1981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[Nm],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kNcm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700" y="1607403"/>
            <a:ext cx="2362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kN/cm</a:t>
            </a:r>
            <a:r>
              <a:rPr lang="sr-Latn-C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340860" y="1021080"/>
            <a:ext cx="609600" cy="670560"/>
          </a:xfrm>
          <a:custGeom>
            <a:avLst/>
            <a:gdLst>
              <a:gd name="connsiteX0" fmla="*/ 0 w 609600"/>
              <a:gd name="connsiteY0" fmla="*/ 0 h 670560"/>
              <a:gd name="connsiteX1" fmla="*/ 0 w 609600"/>
              <a:gd name="connsiteY1" fmla="*/ 426720 h 670560"/>
              <a:gd name="connsiteX2" fmla="*/ 609600 w 609600"/>
              <a:gd name="connsiteY2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670560">
                <a:moveTo>
                  <a:pt x="0" y="0"/>
                </a:moveTo>
                <a:lnTo>
                  <a:pt x="0" y="426720"/>
                </a:lnTo>
                <a:lnTo>
                  <a:pt x="609600" y="67056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91820" y="1112520"/>
            <a:ext cx="243840" cy="579120"/>
          </a:xfrm>
          <a:custGeom>
            <a:avLst/>
            <a:gdLst>
              <a:gd name="connsiteX0" fmla="*/ 0 w 243840"/>
              <a:gd name="connsiteY0" fmla="*/ 0 h 579120"/>
              <a:gd name="connsiteX1" fmla="*/ 0 w 243840"/>
              <a:gd name="connsiteY1" fmla="*/ 320040 h 579120"/>
              <a:gd name="connsiteX2" fmla="*/ 243840 w 243840"/>
              <a:gd name="connsiteY2" fmla="*/ 57912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" h="579120">
                <a:moveTo>
                  <a:pt x="0" y="0"/>
                </a:moveTo>
                <a:lnTo>
                  <a:pt x="0" y="320040"/>
                </a:lnTo>
                <a:lnTo>
                  <a:pt x="243840" y="57912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69900" y="2362200"/>
            <a:ext cx="76835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slučaj u kojem se pojavljuje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normalni naponi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jednom pravcu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specifični deformacijski rad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5160" name="Object 8"/>
          <p:cNvGraphicFramePr>
            <a:graphicFrameLocks noChangeAspect="1"/>
          </p:cNvGraphicFramePr>
          <p:nvPr/>
        </p:nvGraphicFramePr>
        <p:xfrm>
          <a:off x="7380287" y="2900065"/>
          <a:ext cx="13065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63" name="Equation" r:id="rId12" imgW="647640" imgH="393480" progId="Equation.3">
                  <p:embed/>
                </p:oleObj>
              </mc:Choice>
              <mc:Fallback>
                <p:oleObj name="Equation" r:id="rId12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7" y="2900065"/>
                        <a:ext cx="13065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9900" y="3352800"/>
            <a:ext cx="5029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slučaj u kojem se pojavljuju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naponi smicanja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jednoj ravni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specifični deformacijski rad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iznosi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5161" name="Object 9"/>
          <p:cNvGraphicFramePr>
            <a:graphicFrameLocks noChangeAspect="1"/>
          </p:cNvGraphicFramePr>
          <p:nvPr/>
        </p:nvGraphicFramePr>
        <p:xfrm>
          <a:off x="4584700" y="4191000"/>
          <a:ext cx="12541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64" name="Equation" r:id="rId14" imgW="622080" imgH="393480" progId="Equation.3">
                  <p:embed/>
                </p:oleObj>
              </mc:Choice>
              <mc:Fallback>
                <p:oleObj name="Equation" r:id="rId14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4191000"/>
                        <a:ext cx="12541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2" name="Object 10"/>
          <p:cNvGraphicFramePr>
            <a:graphicFrameLocks noChangeAspect="1"/>
          </p:cNvGraphicFramePr>
          <p:nvPr/>
        </p:nvGraphicFramePr>
        <p:xfrm>
          <a:off x="2579688" y="4724400"/>
          <a:ext cx="18399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65" name="Equation" r:id="rId16" imgW="914400" imgH="393480" progId="Equation.3">
                  <p:embed/>
                </p:oleObj>
              </mc:Choice>
              <mc:Fallback>
                <p:oleObj name="Equation" r:id="rId16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4724400"/>
                        <a:ext cx="1839912" cy="787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184900" y="3962400"/>
            <a:ext cx="2514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Ovim se ustvari proširuje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Klapejronov stav 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izražen u obliku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836920" y="4617720"/>
            <a:ext cx="350520" cy="0"/>
          </a:xfrm>
          <a:custGeom>
            <a:avLst/>
            <a:gdLst>
              <a:gd name="connsiteX0" fmla="*/ 0 w 350520"/>
              <a:gd name="connsiteY0" fmla="*/ 0 h 0"/>
              <a:gd name="connsiteX1" fmla="*/ 350520 w 3505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0520">
                <a:moveTo>
                  <a:pt x="0" y="0"/>
                </a:moveTo>
                <a:lnTo>
                  <a:pt x="35052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924800" y="3688080"/>
            <a:ext cx="0" cy="274320"/>
          </a:xfrm>
          <a:custGeom>
            <a:avLst/>
            <a:gdLst>
              <a:gd name="connsiteX0" fmla="*/ 0 w 0"/>
              <a:gd name="connsiteY0" fmla="*/ 0 h 274320"/>
              <a:gd name="connsiteX1" fmla="*/ 0 w 0"/>
              <a:gd name="connsiteY1" fmla="*/ 27432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74320">
                <a:moveTo>
                  <a:pt x="0" y="0"/>
                </a:moveTo>
                <a:lnTo>
                  <a:pt x="0" y="27432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627120" y="5303520"/>
            <a:ext cx="4937760" cy="533400"/>
          </a:xfrm>
          <a:custGeom>
            <a:avLst/>
            <a:gdLst>
              <a:gd name="connsiteX0" fmla="*/ 4678680 w 4937760"/>
              <a:gd name="connsiteY0" fmla="*/ 0 h 533400"/>
              <a:gd name="connsiteX1" fmla="*/ 4937760 w 4937760"/>
              <a:gd name="connsiteY1" fmla="*/ 0 h 533400"/>
              <a:gd name="connsiteX2" fmla="*/ 4937760 w 4937760"/>
              <a:gd name="connsiteY2" fmla="*/ 533400 h 533400"/>
              <a:gd name="connsiteX3" fmla="*/ 0 w 4937760"/>
              <a:gd name="connsiteY3" fmla="*/ 533400 h 533400"/>
              <a:gd name="connsiteX4" fmla="*/ 0 w 4937760"/>
              <a:gd name="connsiteY4" fmla="*/ 21336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760" h="533400">
                <a:moveTo>
                  <a:pt x="4678680" y="0"/>
                </a:moveTo>
                <a:lnTo>
                  <a:pt x="4937760" y="0"/>
                </a:lnTo>
                <a:lnTo>
                  <a:pt x="4937760" y="533400"/>
                </a:lnTo>
                <a:lnTo>
                  <a:pt x="0" y="533400"/>
                </a:lnTo>
                <a:lnTo>
                  <a:pt x="0" y="213360"/>
                </a:lnTo>
              </a:path>
            </a:pathLst>
          </a:cu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6" grpId="0" animBg="1"/>
      <p:bldP spid="28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479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Međutim, postoji niz neodređenih problema koji se na taj način ne mogu rešiti.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delu koji sledi, pokazaćemo da se većina problema, kod kojih se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traže pomeranja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najlakše rešava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primenom energetskih metoda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bilo da isti pripadaju grupi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statički određenih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ili grupi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statički neodređenih problema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Osim za određivanje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pomeranja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u konstrukcijama,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energetski metodi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su osnova za proučavanje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stabilnosti konstrukcija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303107" name="Object 3"/>
          <p:cNvGraphicFramePr>
            <a:graphicFrameLocks noChangeAspect="1"/>
          </p:cNvGraphicFramePr>
          <p:nvPr/>
        </p:nvGraphicFramePr>
        <p:xfrm>
          <a:off x="4887913" y="1524000"/>
          <a:ext cx="13573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4" name="Equation" r:id="rId3" imgW="672840" imgH="393480" progId="Equation.3">
                  <p:embed/>
                </p:oleObj>
              </mc:Choice>
              <mc:Fallback>
                <p:oleObj name="Equation" r:id="rId3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1524000"/>
                        <a:ext cx="13573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85800"/>
            <a:ext cx="3276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 ranije su nam poznati izrazi kojima je definisan izvorni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Hukov zakon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3109" name="Object 5"/>
          <p:cNvGraphicFramePr>
            <a:graphicFrameLocks noChangeAspect="1"/>
          </p:cNvGraphicFramePr>
          <p:nvPr/>
        </p:nvGraphicFramePr>
        <p:xfrm>
          <a:off x="3441700" y="1676400"/>
          <a:ext cx="1000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5" name="Equation" r:id="rId5" imgW="495000" imgH="177480" progId="Equation.3">
                  <p:embed/>
                </p:oleObj>
              </mc:Choice>
              <mc:Fallback>
                <p:oleObj name="Equation" r:id="rId5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676400"/>
                        <a:ext cx="1000125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2" name="Object 8"/>
          <p:cNvGraphicFramePr>
            <a:graphicFrameLocks noChangeAspect="1"/>
          </p:cNvGraphicFramePr>
          <p:nvPr/>
        </p:nvGraphicFramePr>
        <p:xfrm>
          <a:off x="4887913" y="2616200"/>
          <a:ext cx="1304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6" name="Equation" r:id="rId7" imgW="647640" imgH="393480" progId="Equation.3">
                  <p:embed/>
                </p:oleObj>
              </mc:Choice>
              <mc:Fallback>
                <p:oleObj name="Equation" r:id="rId7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3" y="2616200"/>
                        <a:ext cx="13049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4" name="Object 10"/>
          <p:cNvGraphicFramePr>
            <a:graphicFrameLocks noChangeAspect="1"/>
          </p:cNvGraphicFramePr>
          <p:nvPr/>
        </p:nvGraphicFramePr>
        <p:xfrm>
          <a:off x="6669088" y="1498600"/>
          <a:ext cx="13319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7" name="Equation" r:id="rId9" imgW="660240" imgH="419040" progId="Equation.3">
                  <p:embed/>
                </p:oleObj>
              </mc:Choice>
              <mc:Fallback>
                <p:oleObj name="Equation" r:id="rId9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088" y="1498600"/>
                        <a:ext cx="133191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5" name="Object 11"/>
          <p:cNvGraphicFramePr>
            <a:graphicFrameLocks noChangeAspect="1"/>
          </p:cNvGraphicFramePr>
          <p:nvPr/>
        </p:nvGraphicFramePr>
        <p:xfrm>
          <a:off x="6276975" y="1752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8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6975" y="1752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6" name="Object 12"/>
          <p:cNvGraphicFramePr>
            <a:graphicFrameLocks noChangeAspect="1"/>
          </p:cNvGraphicFramePr>
          <p:nvPr/>
        </p:nvGraphicFramePr>
        <p:xfrm>
          <a:off x="6629400" y="2590800"/>
          <a:ext cx="1355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79" name="Equation" r:id="rId13" imgW="672840" imgH="419040" progId="Equation.3">
                  <p:embed/>
                </p:oleObj>
              </mc:Choice>
              <mc:Fallback>
                <p:oleObj name="Equation" r:id="rId13" imgW="672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90800"/>
                        <a:ext cx="13557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7" name="Object 13"/>
          <p:cNvGraphicFramePr>
            <a:graphicFrameLocks noChangeAspect="1"/>
          </p:cNvGraphicFramePr>
          <p:nvPr/>
        </p:nvGraphicFramePr>
        <p:xfrm>
          <a:off x="6275388" y="28448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0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388" y="28448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Up Arrow 18"/>
          <p:cNvSpPr/>
          <p:nvPr/>
        </p:nvSpPr>
        <p:spPr>
          <a:xfrm rot="16200000" flipH="1" flipV="1">
            <a:off x="4607560" y="174345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6200000" flipH="1" flipV="1">
            <a:off x="4577080" y="284073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66800" y="2152471"/>
            <a:ext cx="3048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kao i izraz za prošireni 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Hukov zakon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3110" name="Object 6"/>
          <p:cNvGraphicFramePr>
            <a:graphicFrameLocks noChangeAspect="1"/>
          </p:cNvGraphicFramePr>
          <p:nvPr/>
        </p:nvGraphicFramePr>
        <p:xfrm>
          <a:off x="3441700" y="2768600"/>
          <a:ext cx="973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81" name="Equation" r:id="rId16" imgW="482400" imgH="203040" progId="Equation.3">
                  <p:embed/>
                </p:oleObj>
              </mc:Choice>
              <mc:Fallback>
                <p:oleObj name="Equation" r:id="rId16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2768600"/>
                        <a:ext cx="973137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19400" y="3664803"/>
            <a:ext cx="5105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Specifični deformacijski rad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napisan kao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kvadratna funkcija deformacija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8077200" y="1496568"/>
            <a:ext cx="381000" cy="1905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924800" y="2453640"/>
            <a:ext cx="838200" cy="1569720"/>
          </a:xfrm>
          <a:custGeom>
            <a:avLst/>
            <a:gdLst>
              <a:gd name="connsiteX0" fmla="*/ 609600 w 838200"/>
              <a:gd name="connsiteY0" fmla="*/ 0 h 1569720"/>
              <a:gd name="connsiteX1" fmla="*/ 838200 w 838200"/>
              <a:gd name="connsiteY1" fmla="*/ 0 h 1569720"/>
              <a:gd name="connsiteX2" fmla="*/ 838200 w 838200"/>
              <a:gd name="connsiteY2" fmla="*/ 1569720 h 1569720"/>
              <a:gd name="connsiteX3" fmla="*/ 0 w 838200"/>
              <a:gd name="connsiteY3" fmla="*/ 1569720 h 156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200" h="1569720">
                <a:moveTo>
                  <a:pt x="609600" y="0"/>
                </a:moveTo>
                <a:lnTo>
                  <a:pt x="838200" y="0"/>
                </a:lnTo>
                <a:lnTo>
                  <a:pt x="838200" y="1569720"/>
                </a:lnTo>
                <a:lnTo>
                  <a:pt x="0" y="156972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699193" y="838200"/>
          <a:ext cx="135731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4" name="Equation" r:id="rId3" imgW="672840" imgH="393480" progId="Equation.3">
                  <p:embed/>
                </p:oleObj>
              </mc:Choice>
              <mc:Fallback>
                <p:oleObj name="Equation" r:id="rId3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93" y="838200"/>
                        <a:ext cx="1357312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35542" y="774700"/>
          <a:ext cx="7953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5" name="Equation" r:id="rId5" imgW="393480" imgH="393480" progId="Equation.3">
                  <p:embed/>
                </p:oleObj>
              </mc:Choice>
              <mc:Fallback>
                <p:oleObj name="Equation" r:id="rId5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542" y="774700"/>
                        <a:ext cx="795338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699193" y="1930400"/>
          <a:ext cx="1304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6" name="Equation" r:id="rId7" imgW="647640" imgH="393480" progId="Equation.3">
                  <p:embed/>
                </p:oleObj>
              </mc:Choice>
              <mc:Fallback>
                <p:oleObj name="Equation" r:id="rId7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93" y="1930400"/>
                        <a:ext cx="1304925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5516880" y="812800"/>
          <a:ext cx="11541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7" name="Equation" r:id="rId9" imgW="571320" imgH="419040" progId="Equation.3">
                  <p:embed/>
                </p:oleObj>
              </mc:Choice>
              <mc:Fallback>
                <p:oleObj name="Equation" r:id="rId9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880" y="812800"/>
                        <a:ext cx="1154112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5088255" y="10668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8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255" y="10668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5481955" y="1905000"/>
          <a:ext cx="11779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9" name="Equation" r:id="rId13" imgW="583920" imgH="419040" progId="Equation.3">
                  <p:embed/>
                </p:oleObj>
              </mc:Choice>
              <mc:Fallback>
                <p:oleObj name="Equation" r:id="rId13" imgW="583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955" y="1905000"/>
                        <a:ext cx="11779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5086668" y="21590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0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668" y="21590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Up Arrow 11"/>
          <p:cNvSpPr/>
          <p:nvPr/>
        </p:nvSpPr>
        <p:spPr>
          <a:xfrm rot="16200000" flipH="1" flipV="1">
            <a:off x="3418840" y="105765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6200000" flipH="1" flipV="1">
            <a:off x="3388360" y="215493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410142" y="1892300"/>
          <a:ext cx="8191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1" name="Equation" r:id="rId16" imgW="406080" imgH="393480" progId="Equation.3">
                  <p:embed/>
                </p:oleObj>
              </mc:Choice>
              <mc:Fallback>
                <p:oleObj name="Equation" r:id="rId16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142" y="1892300"/>
                        <a:ext cx="8191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83080" y="2979003"/>
            <a:ext cx="4953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Specifični deformacijski rad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napisan kao 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kvadratna funkcija napona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6186" name="Object 10"/>
          <p:cNvGraphicFramePr>
            <a:graphicFrameLocks noChangeAspect="1"/>
          </p:cNvGraphicFramePr>
          <p:nvPr/>
        </p:nvGraphicFramePr>
        <p:xfrm>
          <a:off x="946467" y="990600"/>
          <a:ext cx="1000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2" name="Equation" r:id="rId18" imgW="495000" imgH="177480" progId="Equation.3">
                  <p:embed/>
                </p:oleObj>
              </mc:Choice>
              <mc:Fallback>
                <p:oleObj name="Equation" r:id="rId18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67" y="990600"/>
                        <a:ext cx="1000125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7" name="Object 11"/>
          <p:cNvGraphicFramePr>
            <a:graphicFrameLocks noChangeAspect="1"/>
          </p:cNvGraphicFramePr>
          <p:nvPr/>
        </p:nvGraphicFramePr>
        <p:xfrm>
          <a:off x="946467" y="2082800"/>
          <a:ext cx="97313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3" name="Equation" r:id="rId20" imgW="482400" imgH="203040" progId="Equation.3">
                  <p:embed/>
                </p:oleObj>
              </mc:Choice>
              <mc:Fallback>
                <p:oleObj name="Equation" r:id="rId20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467" y="2082800"/>
                        <a:ext cx="973138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8" name="Object 12"/>
          <p:cNvGraphicFramePr>
            <a:graphicFrameLocks noChangeAspect="1"/>
          </p:cNvGraphicFramePr>
          <p:nvPr/>
        </p:nvGraphicFramePr>
        <p:xfrm>
          <a:off x="2014854" y="10668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4" name="Equation" r:id="rId22" imgW="190440" imgH="152280" progId="Equation.3">
                  <p:embed/>
                </p:oleObj>
              </mc:Choice>
              <mc:Fallback>
                <p:oleObj name="Equation" r:id="rId22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854" y="10668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9" name="Object 13"/>
          <p:cNvGraphicFramePr>
            <a:graphicFrameLocks noChangeAspect="1"/>
          </p:cNvGraphicFramePr>
          <p:nvPr/>
        </p:nvGraphicFramePr>
        <p:xfrm>
          <a:off x="2013267" y="21590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25" name="Equation" r:id="rId23" imgW="190440" imgH="152280" progId="Equation.3">
                  <p:embed/>
                </p:oleObj>
              </mc:Choice>
              <mc:Fallback>
                <p:oleObj name="Equation" r:id="rId2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267" y="21590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>
            <a:off x="6736080" y="1767840"/>
            <a:ext cx="731520" cy="1554480"/>
          </a:xfrm>
          <a:custGeom>
            <a:avLst/>
            <a:gdLst>
              <a:gd name="connsiteX0" fmla="*/ 426720 w 731520"/>
              <a:gd name="connsiteY0" fmla="*/ 0 h 1554480"/>
              <a:gd name="connsiteX1" fmla="*/ 731520 w 731520"/>
              <a:gd name="connsiteY1" fmla="*/ 0 h 1554480"/>
              <a:gd name="connsiteX2" fmla="*/ 731520 w 731520"/>
              <a:gd name="connsiteY2" fmla="*/ 1554480 h 1554480"/>
              <a:gd name="connsiteX3" fmla="*/ 0 w 731520"/>
              <a:gd name="connsiteY3" fmla="*/ 155448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1554480">
                <a:moveTo>
                  <a:pt x="426720" y="0"/>
                </a:moveTo>
                <a:lnTo>
                  <a:pt x="731520" y="0"/>
                </a:lnTo>
                <a:lnTo>
                  <a:pt x="731520" y="1554480"/>
                </a:lnTo>
                <a:lnTo>
                  <a:pt x="0" y="155448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6736080" y="810768"/>
            <a:ext cx="381000" cy="19050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 izražen preko presečnih sila 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48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Razmatrajući slučaj opšteg opterećenja linijskih nosećih elemenata pokazali smo da ima šest (6)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presečnih sila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Normalna presečna sila N,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Presečni moment uvijanja (torzije) M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Presečni moment savijanja M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Presečni moment savijanja M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Poprečna presečna sila T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sr-Latn-CS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Poprečna presečna sila T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8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3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Specifični deformacijski rad izražen preko presečne normalne sile N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poprečnim presecima podužno napregnutog štapa pojavljuje se samo presečna sila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odgovarajući normalni napon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Napona smicanja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jednak je nuli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pic>
        <p:nvPicPr>
          <p:cNvPr id="3" name="Picture 2" descr="OM11-P12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" y="457200"/>
            <a:ext cx="6652260" cy="2578608"/>
          </a:xfrm>
          <a:prstGeom prst="rect">
            <a:avLst/>
          </a:prstGeom>
          <a:ln w="158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72540" y="2979003"/>
            <a:ext cx="66522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Uz analizu deformacijskog rada izraženog preko presečne normalne sile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004767"/>
              </p:ext>
            </p:extLst>
          </p:nvPr>
        </p:nvGraphicFramePr>
        <p:xfrm>
          <a:off x="3057525" y="4292600"/>
          <a:ext cx="18716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78" name="Equation" r:id="rId4" imgW="927000" imgH="419040" progId="Equation.3">
                  <p:embed/>
                </p:oleObj>
              </mc:Choice>
              <mc:Fallback>
                <p:oleObj name="Equation" r:id="rId4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4292600"/>
                        <a:ext cx="18716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336132"/>
              </p:ext>
            </p:extLst>
          </p:nvPr>
        </p:nvGraphicFramePr>
        <p:xfrm>
          <a:off x="914400" y="4292600"/>
          <a:ext cx="16938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79" name="Equation" r:id="rId6" imgW="838080" imgH="419040" progId="Equation.3">
                  <p:embed/>
                </p:oleObj>
              </mc:Choice>
              <mc:Fallback>
                <p:oleObj name="Equation" r:id="rId6" imgW="838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92600"/>
                        <a:ext cx="16938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16200000" flipH="1" flipV="1">
            <a:off x="2776855" y="458825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491545"/>
              </p:ext>
            </p:extLst>
          </p:nvPr>
        </p:nvGraphicFramePr>
        <p:xfrm>
          <a:off x="5384800" y="4267200"/>
          <a:ext cx="23336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80" name="Equation" r:id="rId8" imgW="1155600" imgH="444240" progId="Equation.3">
                  <p:embed/>
                </p:oleObj>
              </mc:Choice>
              <mc:Fallback>
                <p:oleObj name="Equation" r:id="rId8" imgW="1155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4267200"/>
                        <a:ext cx="23336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72951"/>
              </p:ext>
            </p:extLst>
          </p:nvPr>
        </p:nvGraphicFramePr>
        <p:xfrm>
          <a:off x="4964113" y="45974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81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3" y="45974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37647"/>
              </p:ext>
            </p:extLst>
          </p:nvPr>
        </p:nvGraphicFramePr>
        <p:xfrm>
          <a:off x="3198813" y="1193800"/>
          <a:ext cx="30972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0" name="Equation" r:id="rId3" imgW="1536480" imgH="444240" progId="Equation.DSMT4">
                  <p:embed/>
                </p:oleObj>
              </mc:Choice>
              <mc:Fallback>
                <p:oleObj name="Equation" r:id="rId3" imgW="15364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1193800"/>
                        <a:ext cx="3097212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Up Arrow 8"/>
          <p:cNvSpPr/>
          <p:nvPr/>
        </p:nvSpPr>
        <p:spPr>
          <a:xfrm rot="16200000" flipH="1" flipV="1">
            <a:off x="2918460" y="148945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8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581230"/>
              </p:ext>
            </p:extLst>
          </p:nvPr>
        </p:nvGraphicFramePr>
        <p:xfrm>
          <a:off x="409575" y="1168400"/>
          <a:ext cx="23336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1" name="Equation" r:id="rId5" imgW="1155600" imgH="444240" progId="Equation.3">
                  <p:embed/>
                </p:oleObj>
              </mc:Choice>
              <mc:Fallback>
                <p:oleObj name="Equation" r:id="rId5" imgW="1155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168400"/>
                        <a:ext cx="23336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648835"/>
              </p:ext>
            </p:extLst>
          </p:nvPr>
        </p:nvGraphicFramePr>
        <p:xfrm>
          <a:off x="6710362" y="1068388"/>
          <a:ext cx="21288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2" name="Equation" r:id="rId7" imgW="1054080" imgH="558720" progId="Equation.DSMT4">
                  <p:embed/>
                </p:oleObj>
              </mc:Choice>
              <mc:Fallback>
                <p:oleObj name="Equation" r:id="rId7" imgW="10540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362" y="1068388"/>
                        <a:ext cx="2128838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5400000" flipV="1">
            <a:off x="6423660" y="14808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8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058900"/>
              </p:ext>
            </p:extLst>
          </p:nvPr>
        </p:nvGraphicFramePr>
        <p:xfrm>
          <a:off x="1881187" y="2641600"/>
          <a:ext cx="413861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3" name="Equation" r:id="rId9" imgW="2057400" imgH="558720" progId="Equation.DSMT4">
                  <p:embed/>
                </p:oleObj>
              </mc:Choice>
              <mc:Fallback>
                <p:oleObj name="Equation" r:id="rId9" imgW="205740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7" y="2641600"/>
                        <a:ext cx="4138613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290351"/>
              </p:ext>
            </p:extLst>
          </p:nvPr>
        </p:nvGraphicFramePr>
        <p:xfrm>
          <a:off x="4267200" y="2209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4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09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358415"/>
              </p:ext>
            </p:extLst>
          </p:nvPr>
        </p:nvGraphicFramePr>
        <p:xfrm>
          <a:off x="1951037" y="4343400"/>
          <a:ext cx="28130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5" name="Equation" r:id="rId13" imgW="1396800" imgH="482400" progId="Equation.3">
                  <p:embed/>
                </p:oleObj>
              </mc:Choice>
              <mc:Fallback>
                <p:oleObj name="Equation" r:id="rId13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7" y="4343400"/>
                        <a:ext cx="2813050" cy="965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070730"/>
              </p:ext>
            </p:extLst>
          </p:nvPr>
        </p:nvGraphicFramePr>
        <p:xfrm>
          <a:off x="2767012" y="38608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6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2" y="38608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26405"/>
              </p:ext>
            </p:extLst>
          </p:nvPr>
        </p:nvGraphicFramePr>
        <p:xfrm>
          <a:off x="6629400" y="2768600"/>
          <a:ext cx="1770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57" name="Equation" r:id="rId16" imgW="876240" imgH="406080" progId="Equation.DSMT4">
                  <p:embed/>
                </p:oleObj>
              </mc:Choice>
              <mc:Fallback>
                <p:oleObj name="Equation" r:id="rId16" imgW="876240" imgH="406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768600"/>
                        <a:ext cx="1770062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p Arrow 12"/>
          <p:cNvSpPr/>
          <p:nvPr/>
        </p:nvSpPr>
        <p:spPr>
          <a:xfrm rot="5400000" flipV="1">
            <a:off x="6240780" y="307086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311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23950"/>
              </p:ext>
            </p:extLst>
          </p:nvPr>
        </p:nvGraphicFramePr>
        <p:xfrm>
          <a:off x="4351337" y="3657600"/>
          <a:ext cx="28114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89" name="Equation" r:id="rId3" imgW="1396800" imgH="482400" progId="Equation.3">
                  <p:embed/>
                </p:oleObj>
              </mc:Choice>
              <mc:Fallback>
                <p:oleObj name="Equation" r:id="rId3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7" y="3657600"/>
                        <a:ext cx="2811463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636166"/>
              </p:ext>
            </p:extLst>
          </p:nvPr>
        </p:nvGraphicFramePr>
        <p:xfrm>
          <a:off x="1219200" y="3581400"/>
          <a:ext cx="220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90" name="Equation" r:id="rId5" imgW="1091880" imgH="215640" progId="Equation.3">
                  <p:embed/>
                </p:oleObj>
              </mc:Choice>
              <mc:Fallback>
                <p:oleObj name="Equation" r:id="rId5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81400"/>
                        <a:ext cx="2206625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339611"/>
              </p:ext>
            </p:extLst>
          </p:nvPr>
        </p:nvGraphicFramePr>
        <p:xfrm>
          <a:off x="1992312" y="4191000"/>
          <a:ext cx="14366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91" name="Equation" r:id="rId7" imgW="711000" imgH="177480" progId="Equation.3">
                  <p:embed/>
                </p:oleObj>
              </mc:Choice>
              <mc:Fallback>
                <p:oleObj name="Equation" r:id="rId7" imgW="711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2" y="4191000"/>
                        <a:ext cx="1436688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>
          <a:xfrm>
            <a:off x="3505200" y="3429000"/>
            <a:ext cx="3810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6200000" flipH="1" flipV="1">
            <a:off x="4061460" y="39700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1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99277"/>
              </p:ext>
            </p:extLst>
          </p:nvPr>
        </p:nvGraphicFramePr>
        <p:xfrm>
          <a:off x="4352925" y="5105400"/>
          <a:ext cx="1765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92" name="Equation" r:id="rId9" imgW="876240" imgH="419040" progId="Equation.3">
                  <p:embed/>
                </p:oleObj>
              </mc:Choice>
              <mc:Fallback>
                <p:oleObj name="Equation" r:id="rId9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2925" y="5105400"/>
                        <a:ext cx="1765300" cy="838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194177"/>
              </p:ext>
            </p:extLst>
          </p:nvPr>
        </p:nvGraphicFramePr>
        <p:xfrm>
          <a:off x="4672012" y="4673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93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2" y="4673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OM11-P12-1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6340" y="457200"/>
            <a:ext cx="6652260" cy="2578608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82562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 izražen preko presečnog momenta uvijanja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14600"/>
          </a:xfrm>
        </p:spPr>
        <p:txBody>
          <a:bodyPr>
            <a:normAutofit lnSpcReduction="10000"/>
          </a:bodyPr>
          <a:lstStyle/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poprečnim presecima štapa napregnutog na uvijanje pojavlju se samo presečni momenti uvijanja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odgovarajući napon smicanja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(,z)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Normalni napon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jednak je nuli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pic>
        <p:nvPicPr>
          <p:cNvPr id="3" name="Picture 2" descr="OM11-P12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" y="457200"/>
            <a:ext cx="6652260" cy="2578608"/>
          </a:xfrm>
          <a:prstGeom prst="rect">
            <a:avLst/>
          </a:prstGeom>
          <a:ln w="1587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96340" y="2971800"/>
            <a:ext cx="66522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Uz analizu deformacijskog rada izraženog preko presečnog momenta uvijanja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782180"/>
              </p:ext>
            </p:extLst>
          </p:nvPr>
        </p:nvGraphicFramePr>
        <p:xfrm>
          <a:off x="3284537" y="4533900"/>
          <a:ext cx="19732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5" name="Equation" r:id="rId4" imgW="977760" imgH="419040" progId="Equation.3">
                  <p:embed/>
                </p:oleObj>
              </mc:Choice>
              <mc:Fallback>
                <p:oleObj name="Equation" r:id="rId4" imgW="977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7" y="4533900"/>
                        <a:ext cx="19732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142886"/>
              </p:ext>
            </p:extLst>
          </p:nvPr>
        </p:nvGraphicFramePr>
        <p:xfrm>
          <a:off x="457200" y="4521200"/>
          <a:ext cx="2438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6" name="Equation" r:id="rId6" imgW="1206360" imgH="431640" progId="Equation.3">
                  <p:embed/>
                </p:oleObj>
              </mc:Choice>
              <mc:Fallback>
                <p:oleObj name="Equation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21200"/>
                        <a:ext cx="2438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 rot="16200000" flipH="1" flipV="1">
            <a:off x="3040380" y="482955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60956"/>
              </p:ext>
            </p:extLst>
          </p:nvPr>
        </p:nvGraphicFramePr>
        <p:xfrm>
          <a:off x="5724525" y="4495800"/>
          <a:ext cx="28495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7" name="Equation" r:id="rId8" imgW="1409400" imgH="457200" progId="Equation.3">
                  <p:embed/>
                </p:oleObj>
              </mc:Choice>
              <mc:Fallback>
                <p:oleObj name="Equation" r:id="rId8" imgW="140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495800"/>
                        <a:ext cx="28495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844838"/>
              </p:ext>
            </p:extLst>
          </p:nvPr>
        </p:nvGraphicFramePr>
        <p:xfrm>
          <a:off x="5275263" y="48387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98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263" y="48387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97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323075"/>
              </p:ext>
            </p:extLst>
          </p:nvPr>
        </p:nvGraphicFramePr>
        <p:xfrm>
          <a:off x="5732463" y="406400"/>
          <a:ext cx="213042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97" name="Equation" r:id="rId3" imgW="1054080" imgH="558720" progId="Equation.DSMT4">
                  <p:embed/>
                </p:oleObj>
              </mc:Choice>
              <mc:Fallback>
                <p:oleObj name="Equation" r:id="rId3" imgW="10540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406400"/>
                        <a:ext cx="2130425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p Arrow 12"/>
          <p:cNvSpPr/>
          <p:nvPr/>
        </p:nvSpPr>
        <p:spPr>
          <a:xfrm rot="16200000" flipH="1" flipV="1">
            <a:off x="3573780" y="234696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3425"/>
              </p:ext>
            </p:extLst>
          </p:nvPr>
        </p:nvGraphicFramePr>
        <p:xfrm>
          <a:off x="3757613" y="3403600"/>
          <a:ext cx="45751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98" name="Equation" r:id="rId5" imgW="2273040" imgH="558720" progId="Equation.DSMT4">
                  <p:embed/>
                </p:oleObj>
              </mc:Choice>
              <mc:Fallback>
                <p:oleObj name="Equation" r:id="rId5" imgW="227304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13" y="3403600"/>
                        <a:ext cx="4575175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26510"/>
              </p:ext>
            </p:extLst>
          </p:nvPr>
        </p:nvGraphicFramePr>
        <p:xfrm>
          <a:off x="4900612" y="2997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99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612" y="2997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1096756"/>
              </p:ext>
            </p:extLst>
          </p:nvPr>
        </p:nvGraphicFramePr>
        <p:xfrm>
          <a:off x="3733800" y="5054600"/>
          <a:ext cx="29908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0" name="Equation" r:id="rId9" imgW="1485720" imgH="482400" progId="Equation.3">
                  <p:embed/>
                </p:oleObj>
              </mc:Choice>
              <mc:Fallback>
                <p:oleObj name="Equation" r:id="rId9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54600"/>
                        <a:ext cx="2990850" cy="965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723672"/>
              </p:ext>
            </p:extLst>
          </p:nvPr>
        </p:nvGraphicFramePr>
        <p:xfrm>
          <a:off x="3887788" y="2032000"/>
          <a:ext cx="33512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1" name="Equation" r:id="rId11" imgW="1663560" imgH="444240" progId="Equation.DSMT4">
                  <p:embed/>
                </p:oleObj>
              </mc:Choice>
              <mc:Fallback>
                <p:oleObj name="Equation" r:id="rId11" imgW="16635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8" y="2032000"/>
                        <a:ext cx="3351212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566563"/>
              </p:ext>
            </p:extLst>
          </p:nvPr>
        </p:nvGraphicFramePr>
        <p:xfrm>
          <a:off x="533400" y="2034540"/>
          <a:ext cx="28495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2" name="Equation" r:id="rId13" imgW="1409700" imgH="457200" progId="Equation.3">
                  <p:embed/>
                </p:oleObj>
              </mc:Choice>
              <mc:Fallback>
                <p:oleObj name="Equation" r:id="rId13" imgW="14097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34540"/>
                        <a:ext cx="28495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Up Arrow 17"/>
          <p:cNvSpPr/>
          <p:nvPr/>
        </p:nvSpPr>
        <p:spPr>
          <a:xfrm flipH="1" flipV="1">
            <a:off x="6949440" y="165608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06426"/>
              </p:ext>
            </p:extLst>
          </p:nvPr>
        </p:nvGraphicFramePr>
        <p:xfrm>
          <a:off x="4800600" y="45720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03" name="Equation" r:id="rId15" imgW="139639" imgH="203112" progId="Equation.3">
                  <p:embed/>
                </p:oleObj>
              </mc:Choice>
              <mc:Fallback>
                <p:oleObj name="Equation" r:id="rId15" imgW="139639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5720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2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9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Približna rešenja u vezi sa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analizom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deformacija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stabilnosti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oscilacija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(vibracija) elastičnih tela, takođe se baziraju na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energetskim metodima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svrhu rešavanja izvesnih tehničkih problema, ostalo nam je da se upoznamo sa pristupima zasnovanim na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energetskim metodima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Ovo podrazumeva i upoznavanje sa bitnim i veoma korisnim teoremima.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6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987799"/>
              </p:ext>
            </p:extLst>
          </p:nvPr>
        </p:nvGraphicFramePr>
        <p:xfrm>
          <a:off x="784225" y="3492500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37" name="Equation" r:id="rId3" imgW="1193760" imgH="228600" progId="Equation.3">
                  <p:embed/>
                </p:oleObj>
              </mc:Choice>
              <mc:Fallback>
                <p:oleObj name="Equation" r:id="rId3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492500"/>
                        <a:ext cx="2413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42132"/>
              </p:ext>
            </p:extLst>
          </p:nvPr>
        </p:nvGraphicFramePr>
        <p:xfrm>
          <a:off x="1622425" y="4064000"/>
          <a:ext cx="1514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38" name="Equation" r:id="rId5" imgW="749160" imgH="228600" progId="Equation.3">
                  <p:embed/>
                </p:oleObj>
              </mc:Choice>
              <mc:Fallback>
                <p:oleObj name="Equation" r:id="rId5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4064000"/>
                        <a:ext cx="15144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>
            <a:off x="3249612" y="3352800"/>
            <a:ext cx="3810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6200000" flipH="1" flipV="1">
            <a:off x="3805872" y="38938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751641"/>
              </p:ext>
            </p:extLst>
          </p:nvPr>
        </p:nvGraphicFramePr>
        <p:xfrm>
          <a:off x="4097338" y="5029200"/>
          <a:ext cx="1970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39" name="Equation" r:id="rId7" imgW="977760" imgH="457200" progId="Equation.3">
                  <p:embed/>
                </p:oleObj>
              </mc:Choice>
              <mc:Fallback>
                <p:oleObj name="Equation" r:id="rId7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338" y="5029200"/>
                        <a:ext cx="19700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209215"/>
              </p:ext>
            </p:extLst>
          </p:nvPr>
        </p:nvGraphicFramePr>
        <p:xfrm>
          <a:off x="5053012" y="4572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0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2" y="4572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459514"/>
              </p:ext>
            </p:extLst>
          </p:nvPr>
        </p:nvGraphicFramePr>
        <p:xfrm>
          <a:off x="4095750" y="3530600"/>
          <a:ext cx="29908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641" name="Equation" r:id="rId11" imgW="1485720" imgH="482400" progId="Equation.3">
                  <p:embed/>
                </p:oleObj>
              </mc:Choice>
              <mc:Fallback>
                <p:oleObj name="Equation" r:id="rId11" imgW="1485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3530600"/>
                        <a:ext cx="299085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OM11-P12-1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6340" y="457200"/>
            <a:ext cx="6652260" cy="2578608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5213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 izražen preko presečnog momenta savijanja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greda izloženih čistom savijanju kao i savijanju silama, u poprečnim presecima je pojavljuju presečni momenti savijanja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(z)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dogovarajući naponi 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(y,z)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,z)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sr-Latn-C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pic>
        <p:nvPicPr>
          <p:cNvPr id="3" name="Picture 2" descr="OM11-P12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4221099" cy="1450467"/>
          </a:xfrm>
          <a:prstGeom prst="rect">
            <a:avLst/>
          </a:prstGeom>
          <a:ln w="15875">
            <a:noFill/>
          </a:ln>
        </p:spPr>
      </p:pic>
      <p:pic>
        <p:nvPicPr>
          <p:cNvPr id="4" name="Picture 3" descr="OM11-P12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01" y="495300"/>
            <a:ext cx="4221099" cy="1714500"/>
          </a:xfrm>
          <a:prstGeom prst="rect">
            <a:avLst/>
          </a:prstGeom>
          <a:ln w="1587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84582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Uz analizu deformacijskog rada izraženog preko presečnih momenata savijanja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79618"/>
              </p:ext>
            </p:extLst>
          </p:nvPr>
        </p:nvGraphicFramePr>
        <p:xfrm>
          <a:off x="3360737" y="3467100"/>
          <a:ext cx="20494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19" name="Equation" r:id="rId5" imgW="1015920" imgH="419040" progId="Equation.3">
                  <p:embed/>
                </p:oleObj>
              </mc:Choice>
              <mc:Fallback>
                <p:oleObj name="Equation" r:id="rId5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737" y="3467100"/>
                        <a:ext cx="204946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713644"/>
              </p:ext>
            </p:extLst>
          </p:nvPr>
        </p:nvGraphicFramePr>
        <p:xfrm>
          <a:off x="431800" y="3454400"/>
          <a:ext cx="2489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20" name="Equation" r:id="rId7" imgW="1231560" imgH="431640" progId="Equation.3">
                  <p:embed/>
                </p:oleObj>
              </mc:Choice>
              <mc:Fallback>
                <p:oleObj name="Equation" r:id="rId7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3454400"/>
                        <a:ext cx="24892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 rot="16200000" flipH="1" flipV="1">
            <a:off x="3070860" y="376275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030652"/>
              </p:ext>
            </p:extLst>
          </p:nvPr>
        </p:nvGraphicFramePr>
        <p:xfrm>
          <a:off x="5938837" y="3429000"/>
          <a:ext cx="29003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21" name="Equation" r:id="rId9" imgW="1434960" imgH="457200" progId="Equation.3">
                  <p:embed/>
                </p:oleObj>
              </mc:Choice>
              <mc:Fallback>
                <p:oleObj name="Equation" r:id="rId9" imgW="1434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837" y="3429000"/>
                        <a:ext cx="29003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895493"/>
              </p:ext>
            </p:extLst>
          </p:nvPr>
        </p:nvGraphicFramePr>
        <p:xfrm>
          <a:off x="5484813" y="37719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22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37719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0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Up Arrow 10"/>
          <p:cNvSpPr/>
          <p:nvPr/>
        </p:nvSpPr>
        <p:spPr>
          <a:xfrm flipH="1" flipV="1">
            <a:off x="6705600" y="17780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982338"/>
              </p:ext>
            </p:extLst>
          </p:nvPr>
        </p:nvGraphicFramePr>
        <p:xfrm>
          <a:off x="2895600" y="2095500"/>
          <a:ext cx="21288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08" name="Equation" r:id="rId3" imgW="1054080" imgH="558720" progId="Equation.DSMT4">
                  <p:embed/>
                </p:oleObj>
              </mc:Choice>
              <mc:Fallback>
                <p:oleObj name="Equation" r:id="rId3" imgW="10540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95500"/>
                        <a:ext cx="2128838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p Arrow 12"/>
          <p:cNvSpPr/>
          <p:nvPr/>
        </p:nvSpPr>
        <p:spPr>
          <a:xfrm rot="16200000" flipH="1" flipV="1">
            <a:off x="5217160" y="25476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326723"/>
              </p:ext>
            </p:extLst>
          </p:nvPr>
        </p:nvGraphicFramePr>
        <p:xfrm>
          <a:off x="4176713" y="3530600"/>
          <a:ext cx="43735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09" name="Equation" r:id="rId5" imgW="2171520" imgH="507960" progId="Equation.DSMT4">
                  <p:embed/>
                </p:oleObj>
              </mc:Choice>
              <mc:Fallback>
                <p:oleObj name="Equation" r:id="rId5" imgW="2171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713" y="3530600"/>
                        <a:ext cx="4373562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6724650" y="3149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0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3149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17586"/>
              </p:ext>
            </p:extLst>
          </p:nvPr>
        </p:nvGraphicFramePr>
        <p:xfrm>
          <a:off x="3733800" y="39116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1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9116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0" name="Object 12"/>
          <p:cNvGraphicFramePr>
            <a:graphicFrameLocks noChangeAspect="1"/>
          </p:cNvGraphicFramePr>
          <p:nvPr/>
        </p:nvGraphicFramePr>
        <p:xfrm>
          <a:off x="5513388" y="2184400"/>
          <a:ext cx="324961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2" name="Equation" r:id="rId11" imgW="1612800" imgH="444240" progId="Equation.3">
                  <p:embed/>
                </p:oleObj>
              </mc:Choice>
              <mc:Fallback>
                <p:oleObj name="Equation" r:id="rId11" imgW="1612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388" y="2184400"/>
                        <a:ext cx="3249612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430965"/>
              </p:ext>
            </p:extLst>
          </p:nvPr>
        </p:nvGraphicFramePr>
        <p:xfrm>
          <a:off x="685800" y="4902200"/>
          <a:ext cx="304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3" name="Equation" r:id="rId13" imgW="1511280" imgH="482400" progId="Equation.3">
                  <p:embed/>
                </p:oleObj>
              </mc:Choice>
              <mc:Fallback>
                <p:oleObj name="Equation" r:id="rId13" imgW="1511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02200"/>
                        <a:ext cx="3041650" cy="965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62400" y="5036403"/>
            <a:ext cx="3276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 usled momenta savijanja </a:t>
            </a:r>
            <a:r>
              <a:rPr lang="sr-Latn-C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676400"/>
            <a:ext cx="21336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Deformacijski rad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usled momenta savijanja </a:t>
            </a:r>
            <a:r>
              <a:rPr lang="sr-Latn-C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420568"/>
              </p:ext>
            </p:extLst>
          </p:nvPr>
        </p:nvGraphicFramePr>
        <p:xfrm>
          <a:off x="685800" y="3606800"/>
          <a:ext cx="304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4" name="Equation" r:id="rId15" imgW="1511280" imgH="482400" progId="Equation.3">
                  <p:embed/>
                </p:oleObj>
              </mc:Choice>
              <mc:Fallback>
                <p:oleObj name="Equation" r:id="rId15" imgW="1511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06800"/>
                        <a:ext cx="3041650" cy="965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75921"/>
              </p:ext>
            </p:extLst>
          </p:nvPr>
        </p:nvGraphicFramePr>
        <p:xfrm>
          <a:off x="5634038" y="685800"/>
          <a:ext cx="29003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15" name="Equation" r:id="rId17" imgW="1435100" imgH="457200" progId="Equation.3">
                  <p:embed/>
                </p:oleObj>
              </mc:Choice>
              <mc:Fallback>
                <p:oleObj name="Equation" r:id="rId17" imgW="14351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685800"/>
                        <a:ext cx="290036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21" idx="1"/>
            <a:endCxn id="16" idx="1"/>
          </p:cNvCxnSpPr>
          <p:nvPr/>
        </p:nvCxnSpPr>
        <p:spPr>
          <a:xfrm rot="10800000" flipH="1" flipV="1">
            <a:off x="533400" y="2461230"/>
            <a:ext cx="152400" cy="1628170"/>
          </a:xfrm>
          <a:prstGeom prst="bentConnector3">
            <a:avLst>
              <a:gd name="adj1" fmla="val -1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2"/>
            <a:endCxn id="314381" idx="2"/>
          </p:cNvCxnSpPr>
          <p:nvPr/>
        </p:nvCxnSpPr>
        <p:spPr>
          <a:xfrm rot="5400000">
            <a:off x="3903663" y="4170363"/>
            <a:ext cx="12700" cy="3394075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0" grpId="0" animBg="1"/>
      <p:bldP spid="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 descr="OM11-P12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219200"/>
            <a:ext cx="4221099" cy="1450467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6674"/>
              </p:ext>
            </p:extLst>
          </p:nvPr>
        </p:nvGraphicFramePr>
        <p:xfrm>
          <a:off x="1171575" y="3393567"/>
          <a:ext cx="2566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71" name="Equation" r:id="rId4" imgW="1269720" imgH="228600" progId="Equation.3">
                  <p:embed/>
                </p:oleObj>
              </mc:Choice>
              <mc:Fallback>
                <p:oleObj name="Equation" r:id="rId4" imgW="1269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3393567"/>
                        <a:ext cx="256698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263158"/>
              </p:ext>
            </p:extLst>
          </p:nvPr>
        </p:nvGraphicFramePr>
        <p:xfrm>
          <a:off x="2085975" y="3965067"/>
          <a:ext cx="1514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72" name="Equation" r:id="rId6" imgW="749160" imgH="228600" progId="Equation.3">
                  <p:embed/>
                </p:oleObj>
              </mc:Choice>
              <mc:Fallback>
                <p:oleObj name="Equation" r:id="rId6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3965067"/>
                        <a:ext cx="151447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Brace 6"/>
          <p:cNvSpPr/>
          <p:nvPr/>
        </p:nvSpPr>
        <p:spPr>
          <a:xfrm>
            <a:off x="3733800" y="3203067"/>
            <a:ext cx="3810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6200000" flipH="1" flipV="1">
            <a:off x="4366260" y="3744087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48001"/>
              </p:ext>
            </p:extLst>
          </p:nvPr>
        </p:nvGraphicFramePr>
        <p:xfrm>
          <a:off x="4716462" y="4879467"/>
          <a:ext cx="19970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73" name="Equation" r:id="rId8" imgW="990360" imgH="457200" progId="Equation.3">
                  <p:embed/>
                </p:oleObj>
              </mc:Choice>
              <mc:Fallback>
                <p:oleObj name="Equation" r:id="rId8" imgW="99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2" y="4879467"/>
                        <a:ext cx="1997075" cy="9144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87833"/>
              </p:ext>
            </p:extLst>
          </p:nvPr>
        </p:nvGraphicFramePr>
        <p:xfrm>
          <a:off x="4730750" y="3380867"/>
          <a:ext cx="304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74" name="Equation" r:id="rId10" imgW="1511280" imgH="482400" progId="Equation.3">
                  <p:embed/>
                </p:oleObj>
              </mc:Choice>
              <mc:Fallback>
                <p:oleObj name="Equation" r:id="rId10" imgW="1511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3380867"/>
                        <a:ext cx="304165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444389"/>
              </p:ext>
            </p:extLst>
          </p:nvPr>
        </p:nvGraphicFramePr>
        <p:xfrm>
          <a:off x="5715000" y="4422267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75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22267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94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209981"/>
              </p:ext>
            </p:extLst>
          </p:nvPr>
        </p:nvGraphicFramePr>
        <p:xfrm>
          <a:off x="1211262" y="3048000"/>
          <a:ext cx="2593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54" name="Equation" r:id="rId3" imgW="1282680" imgH="241200" progId="Equation.3">
                  <p:embed/>
                </p:oleObj>
              </mc:Choice>
              <mc:Fallback>
                <p:oleObj name="Equation" r:id="rId3" imgW="12826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2" y="3048000"/>
                        <a:ext cx="259397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832974"/>
              </p:ext>
            </p:extLst>
          </p:nvPr>
        </p:nvGraphicFramePr>
        <p:xfrm>
          <a:off x="2125662" y="3619500"/>
          <a:ext cx="15398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55" name="Equation" r:id="rId5" imgW="761760" imgH="241200" progId="Equation.3">
                  <p:embed/>
                </p:oleObj>
              </mc:Choice>
              <mc:Fallback>
                <p:oleObj name="Equation" r:id="rId5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2" y="3619500"/>
                        <a:ext cx="1539875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Brace 16"/>
          <p:cNvSpPr/>
          <p:nvPr/>
        </p:nvSpPr>
        <p:spPr>
          <a:xfrm>
            <a:off x="3733800" y="2819400"/>
            <a:ext cx="515937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6200000" flipH="1" flipV="1">
            <a:off x="4424997" y="34112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139684"/>
              </p:ext>
            </p:extLst>
          </p:nvPr>
        </p:nvGraphicFramePr>
        <p:xfrm>
          <a:off x="4724400" y="4597400"/>
          <a:ext cx="19954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56" name="Equation" r:id="rId7" imgW="990360" imgH="482400" progId="Equation.3">
                  <p:embed/>
                </p:oleObj>
              </mc:Choice>
              <mc:Fallback>
                <p:oleObj name="Equation" r:id="rId7" imgW="990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597400"/>
                        <a:ext cx="1995488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0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188932"/>
              </p:ext>
            </p:extLst>
          </p:nvPr>
        </p:nvGraphicFramePr>
        <p:xfrm>
          <a:off x="4729162" y="3048000"/>
          <a:ext cx="304323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57" name="Equation" r:id="rId9" imgW="1511280" imgH="482400" progId="Equation.3">
                  <p:embed/>
                </p:oleObj>
              </mc:Choice>
              <mc:Fallback>
                <p:oleObj name="Equation" r:id="rId9" imgW="1511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2" y="3048000"/>
                        <a:ext cx="3043238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6" descr="OM11-P12-1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202" y="838200"/>
            <a:ext cx="4221099" cy="1714500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50449"/>
              </p:ext>
            </p:extLst>
          </p:nvPr>
        </p:nvGraphicFramePr>
        <p:xfrm>
          <a:off x="5715000" y="4140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58" name="Equation" r:id="rId12" imgW="139639" imgH="203112" progId="Equation.3">
                  <p:embed/>
                </p:oleObj>
              </mc:Choice>
              <mc:Fallback>
                <p:oleObj name="Equation" r:id="rId12" imgW="139639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140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3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 izražen preko presečnih poprečnih sila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greda izloženih savijanju silama, u poprečnim presecima je pojavljuju presečni momenti savijanja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ili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odgovarajuće poprečne sile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(z)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Usled pojave poprečnih sila u poprečnim presecima se pojavljuju naponi smicanja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zy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(z)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ili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</a:t>
            </a:r>
            <a:r>
              <a:rPr lang="sr-Latn-CS" sz="32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zx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(z)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47</a:t>
            </a:fld>
            <a:endParaRPr lang="sr-Latn-RS"/>
          </a:p>
        </p:txBody>
      </p:sp>
      <p:pic>
        <p:nvPicPr>
          <p:cNvPr id="3" name="Picture 2" descr="OM11-P12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4221099" cy="1714500"/>
          </a:xfrm>
          <a:prstGeom prst="rect">
            <a:avLst/>
          </a:prstGeom>
          <a:ln w="15875">
            <a:noFill/>
          </a:ln>
        </p:spPr>
      </p:pic>
      <p:pic>
        <p:nvPicPr>
          <p:cNvPr id="4" name="Picture 3" descr="OM11-P12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01" y="533400"/>
            <a:ext cx="4221099" cy="1450467"/>
          </a:xfrm>
          <a:prstGeom prst="rect">
            <a:avLst/>
          </a:prstGeom>
          <a:ln w="1587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000" y="2205335"/>
            <a:ext cx="838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Uz analizu </a:t>
            </a:r>
            <a:r>
              <a:rPr lang="sr-Latn-CS" sz="2400" i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deformacijskog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rada izraženog preko presečnih poprečnih sila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393092"/>
              </p:ext>
            </p:extLst>
          </p:nvPr>
        </p:nvGraphicFramePr>
        <p:xfrm>
          <a:off x="3333750" y="3403600"/>
          <a:ext cx="19240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1" name="Equation" r:id="rId5" imgW="952200" imgH="431640" progId="Equation.3">
                  <p:embed/>
                </p:oleObj>
              </mc:Choice>
              <mc:Fallback>
                <p:oleObj name="Equation" r:id="rId5" imgW="952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3403600"/>
                        <a:ext cx="192405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167187"/>
              </p:ext>
            </p:extLst>
          </p:nvPr>
        </p:nvGraphicFramePr>
        <p:xfrm>
          <a:off x="469900" y="3352800"/>
          <a:ext cx="2413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2" name="Equation" r:id="rId7" imgW="1193760" imgH="482400" progId="Equation.3">
                  <p:embed/>
                </p:oleObj>
              </mc:Choice>
              <mc:Fallback>
                <p:oleObj name="Equation" r:id="rId7" imgW="1193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352800"/>
                        <a:ext cx="24130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Up Arrow 7"/>
          <p:cNvSpPr/>
          <p:nvPr/>
        </p:nvSpPr>
        <p:spPr>
          <a:xfrm rot="16200000" flipH="1" flipV="1">
            <a:off x="3040380" y="3711956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90205"/>
              </p:ext>
            </p:extLst>
          </p:nvPr>
        </p:nvGraphicFramePr>
        <p:xfrm>
          <a:off x="5759450" y="3327400"/>
          <a:ext cx="3079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3" name="Equation" r:id="rId9" imgW="1523880" imgH="507960" progId="Equation.3">
                  <p:embed/>
                </p:oleObj>
              </mc:Choice>
              <mc:Fallback>
                <p:oleObj name="Equation" r:id="rId9" imgW="1523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3327400"/>
                        <a:ext cx="30797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063164"/>
              </p:ext>
            </p:extLst>
          </p:nvPr>
        </p:nvGraphicFramePr>
        <p:xfrm>
          <a:off x="5332413" y="37211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054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3" y="37211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261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74814"/>
              </p:ext>
            </p:extLst>
          </p:nvPr>
        </p:nvGraphicFramePr>
        <p:xfrm>
          <a:off x="3016250" y="533400"/>
          <a:ext cx="3079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3" name="Equation" r:id="rId3" imgW="1523880" imgH="507960" progId="Equation.3">
                  <p:embed/>
                </p:oleObj>
              </mc:Choice>
              <mc:Fallback>
                <p:oleObj name="Equation" r:id="rId3" imgW="1523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533400"/>
                        <a:ext cx="30797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Up Arrow 12"/>
          <p:cNvSpPr/>
          <p:nvPr/>
        </p:nvSpPr>
        <p:spPr>
          <a:xfrm flipH="1" flipV="1">
            <a:off x="4114800" y="16129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82235"/>
              </p:ext>
            </p:extLst>
          </p:nvPr>
        </p:nvGraphicFramePr>
        <p:xfrm>
          <a:off x="381000" y="1930400"/>
          <a:ext cx="21288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4" name="Equation" r:id="rId5" imgW="1054080" imgH="558720" progId="Equation.DSMT4">
                  <p:embed/>
                </p:oleObj>
              </mc:Choice>
              <mc:Fallback>
                <p:oleObj name="Equation" r:id="rId5" imgW="105408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30400"/>
                        <a:ext cx="2128838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Up Arrow 14"/>
          <p:cNvSpPr/>
          <p:nvPr/>
        </p:nvSpPr>
        <p:spPr>
          <a:xfrm rot="16200000" flipH="1" flipV="1">
            <a:off x="2689860" y="23825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593629"/>
              </p:ext>
            </p:extLst>
          </p:nvPr>
        </p:nvGraphicFramePr>
        <p:xfrm>
          <a:off x="3810000" y="29845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5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845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44290"/>
              </p:ext>
            </p:extLst>
          </p:nvPr>
        </p:nvGraphicFramePr>
        <p:xfrm>
          <a:off x="2978150" y="2019300"/>
          <a:ext cx="28892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6" name="Equation" r:id="rId9" imgW="1434960" imgH="444240" progId="Equation.3">
                  <p:embed/>
                </p:oleObj>
              </mc:Choice>
              <mc:Fallback>
                <p:oleObj name="Equation" r:id="rId9" imgW="1434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2019300"/>
                        <a:ext cx="2889250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15752"/>
              </p:ext>
            </p:extLst>
          </p:nvPr>
        </p:nvGraphicFramePr>
        <p:xfrm>
          <a:off x="2882900" y="3403600"/>
          <a:ext cx="4902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7" name="Equation" r:id="rId11" imgW="2438280" imgH="558720" progId="Equation.DSMT4">
                  <p:embed/>
                </p:oleObj>
              </mc:Choice>
              <mc:Fallback>
                <p:oleObj name="Equation" r:id="rId11" imgW="2438280" imgH="558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3403600"/>
                        <a:ext cx="4902200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56508"/>
              </p:ext>
            </p:extLst>
          </p:nvPr>
        </p:nvGraphicFramePr>
        <p:xfrm>
          <a:off x="3906837" y="4648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8" name="Equation" r:id="rId13" imgW="139639" imgH="203112" progId="Equation.3">
                  <p:embed/>
                </p:oleObj>
              </mc:Choice>
              <mc:Fallback>
                <p:oleObj name="Equation" r:id="rId13" imgW="139639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7" y="4648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057310"/>
              </p:ext>
            </p:extLst>
          </p:nvPr>
        </p:nvGraphicFramePr>
        <p:xfrm>
          <a:off x="2916237" y="5105400"/>
          <a:ext cx="54657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29" name="Equation" r:id="rId14" imgW="2717640" imgH="533160" progId="Equation.DSMT4">
                  <p:embed/>
                </p:oleObj>
              </mc:Choice>
              <mc:Fallback>
                <p:oleObj name="Equation" r:id="rId14" imgW="271764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7" y="5105400"/>
                        <a:ext cx="5465763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3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317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713221"/>
              </p:ext>
            </p:extLst>
          </p:nvPr>
        </p:nvGraphicFramePr>
        <p:xfrm>
          <a:off x="685800" y="685800"/>
          <a:ext cx="54657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48" name="Equation" r:id="rId3" imgW="2717640" imgH="533160" progId="Equation.DSMT4">
                  <p:embed/>
                </p:oleObj>
              </mc:Choice>
              <mc:Fallback>
                <p:oleObj name="Equation" r:id="rId3" imgW="27176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85800"/>
                        <a:ext cx="5465763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14235"/>
              </p:ext>
            </p:extLst>
          </p:nvPr>
        </p:nvGraphicFramePr>
        <p:xfrm>
          <a:off x="5087937" y="2540000"/>
          <a:ext cx="31416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49" name="Equation" r:id="rId5" imgW="1562040" imgH="482400" progId="Equation.3">
                  <p:embed/>
                </p:oleObj>
              </mc:Choice>
              <mc:Fallback>
                <p:oleObj name="Equation" r:id="rId5" imgW="1562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7" y="2540000"/>
                        <a:ext cx="3141663" cy="9652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374257"/>
              </p:ext>
            </p:extLst>
          </p:nvPr>
        </p:nvGraphicFramePr>
        <p:xfrm>
          <a:off x="688975" y="2514600"/>
          <a:ext cx="39592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50" name="Equation" r:id="rId7" imgW="1968480" imgH="520560" progId="Equation.3">
                  <p:embed/>
                </p:oleObj>
              </mc:Choice>
              <mc:Fallback>
                <p:oleObj name="Equation" r:id="rId7" imgW="19684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2514600"/>
                        <a:ext cx="3959225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360199"/>
              </p:ext>
            </p:extLst>
          </p:nvPr>
        </p:nvGraphicFramePr>
        <p:xfrm>
          <a:off x="6881812" y="2032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51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2" y="2032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352800" y="533400"/>
            <a:ext cx="2362200" cy="1371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7" idx="2"/>
            <a:endCxn id="317449" idx="0"/>
          </p:cNvCxnSpPr>
          <p:nvPr/>
        </p:nvCxnSpPr>
        <p:spPr>
          <a:xfrm rot="5400000">
            <a:off x="3296444" y="1277144"/>
            <a:ext cx="609600" cy="1865313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29200" y="3741003"/>
            <a:ext cx="32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 usled poprečne sile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Elbow Connector 11"/>
          <p:cNvCxnSpPr>
            <a:stCxn id="26" idx="3"/>
            <a:endCxn id="317447" idx="3"/>
          </p:cNvCxnSpPr>
          <p:nvPr/>
        </p:nvCxnSpPr>
        <p:spPr>
          <a:xfrm flipV="1">
            <a:off x="8229600" y="3022600"/>
            <a:ext cx="12700" cy="1133902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344413"/>
              </p:ext>
            </p:extLst>
          </p:nvPr>
        </p:nvGraphicFramePr>
        <p:xfrm>
          <a:off x="4859338" y="4953000"/>
          <a:ext cx="33702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52" name="Equation" r:id="rId11" imgW="1676160" imgH="482400" progId="Equation.DSMT4">
                  <p:embed/>
                </p:oleObj>
              </mc:Choice>
              <mc:Fallback>
                <p:oleObj name="Equation" r:id="rId11" imgW="16761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953000"/>
                        <a:ext cx="3370262" cy="965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447800" y="5087203"/>
            <a:ext cx="3124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 usled poprečne sile </a:t>
            </a:r>
            <a:r>
              <a:rPr lang="sr-Latn-C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24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Elbow Connector 17"/>
          <p:cNvCxnSpPr>
            <a:stCxn id="31" idx="2"/>
            <a:endCxn id="14" idx="2"/>
          </p:cNvCxnSpPr>
          <p:nvPr/>
        </p:nvCxnSpPr>
        <p:spPr>
          <a:xfrm rot="16200000" flipH="1">
            <a:off x="4777184" y="4150915"/>
            <a:ext cx="12700" cy="3534569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55428"/>
              </p:ext>
            </p:extLst>
          </p:nvPr>
        </p:nvGraphicFramePr>
        <p:xfrm>
          <a:off x="6246813" y="10668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53" name="Equation" r:id="rId13" imgW="190417" imgH="152334" progId="Equation.3">
                  <p:embed/>
                </p:oleObj>
              </mc:Choice>
              <mc:Fallback>
                <p:oleObj name="Equation" r:id="rId13" imgW="190417" imgH="15233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6813" y="10668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23" idx="3"/>
            <a:endCxn id="5" idx="0"/>
          </p:cNvCxnSpPr>
          <p:nvPr/>
        </p:nvCxnSpPr>
        <p:spPr>
          <a:xfrm>
            <a:off x="6629400" y="1219200"/>
            <a:ext cx="392906" cy="812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3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Deformacijski rad – Potencijalna energija deformacije</a:t>
            </a:r>
            <a:endParaRPr lang="en-US" sz="32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872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Delovi mašina i konstrukcija, usled opterećenja kojima su izloženi, menjaju oblik (deformišu se).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Napadne tačke sila će se pomeriti, i na tim pomeranjima, sile će izvršiti određeni rad.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To će u posmatranom mašinskom delu izazvati promenu energije (potencijalne, kinetičke, toplotne).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1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318466" name="Object 2"/>
          <p:cNvGraphicFramePr>
            <a:graphicFrameLocks noChangeAspect="1"/>
          </p:cNvGraphicFramePr>
          <p:nvPr/>
        </p:nvGraphicFramePr>
        <p:xfrm>
          <a:off x="609600" y="787400"/>
          <a:ext cx="29114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6" name="Equation" r:id="rId3" imgW="1447560" imgH="482400" progId="Equation.3">
                  <p:embed/>
                </p:oleObj>
              </mc:Choice>
              <mc:Fallback>
                <p:oleObj name="Equation" r:id="rId3" imgW="144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87400"/>
                        <a:ext cx="2911475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7" name="Object 3"/>
          <p:cNvGraphicFramePr>
            <a:graphicFrameLocks noChangeAspect="1"/>
          </p:cNvGraphicFramePr>
          <p:nvPr/>
        </p:nvGraphicFramePr>
        <p:xfrm>
          <a:off x="3949700" y="800100"/>
          <a:ext cx="29352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7" name="Equation" r:id="rId5" imgW="1460160" imgH="482400" progId="Equation.3">
                  <p:embed/>
                </p:oleObj>
              </mc:Choice>
              <mc:Fallback>
                <p:oleObj name="Equation" r:id="rId5" imgW="1460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800100"/>
                        <a:ext cx="2935288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4038600" y="2209800"/>
          <a:ext cx="16668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8" name="Equation" r:id="rId7" imgW="825480" imgH="444240" progId="Equation.3">
                  <p:embed/>
                </p:oleObj>
              </mc:Choice>
              <mc:Fallback>
                <p:oleObj name="Equation" r:id="rId7" imgW="825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09800"/>
                        <a:ext cx="16668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85800" y="2209800"/>
          <a:ext cx="1641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9" name="Equation" r:id="rId9" imgW="812520" imgH="431640" progId="Equation.3">
                  <p:embed/>
                </p:oleObj>
              </mc:Choice>
              <mc:Fallback>
                <p:oleObj name="Equation" r:id="rId9" imgW="812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16414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533400" y="3606800"/>
          <a:ext cx="39592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0" name="Equation" r:id="rId11" imgW="1968480" imgH="520560" progId="Equation.3">
                  <p:embed/>
                </p:oleObj>
              </mc:Choice>
              <mc:Fallback>
                <p:oleObj name="Equation" r:id="rId11" imgW="19684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06800"/>
                        <a:ext cx="3959225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4627563" y="3581400"/>
          <a:ext cx="40100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1" name="Equation" r:id="rId13" imgW="1993680" imgH="533160" progId="Equation.3">
                  <p:embed/>
                </p:oleObj>
              </mc:Choice>
              <mc:Fallback>
                <p:oleObj name="Equation" r:id="rId13" imgW="1993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3581400"/>
                        <a:ext cx="4010025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3400" y="4872335"/>
            <a:ext cx="5257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 K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su koeficijenti oblika poprečnog preseka.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0" y="1716024"/>
            <a:ext cx="457200" cy="365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4"/>
          <p:cNvSpPr/>
          <p:nvPr/>
        </p:nvSpPr>
        <p:spPr>
          <a:xfrm>
            <a:off x="2514600" y="1676400"/>
            <a:ext cx="457200" cy="365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9" name="Rectangle 18"/>
          <p:cNvSpPr/>
          <p:nvPr/>
        </p:nvSpPr>
        <p:spPr>
          <a:xfrm>
            <a:off x="5181600" y="3087624"/>
            <a:ext cx="457200" cy="365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0" name="Rectangle 19"/>
          <p:cNvSpPr/>
          <p:nvPr/>
        </p:nvSpPr>
        <p:spPr>
          <a:xfrm>
            <a:off x="1752600" y="3048000"/>
            <a:ext cx="457200" cy="36576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5" name="Elbow Connector 4"/>
          <p:cNvCxnSpPr>
            <a:stCxn id="15" idx="2"/>
            <a:endCxn id="318469" idx="3"/>
          </p:cNvCxnSpPr>
          <p:nvPr/>
        </p:nvCxnSpPr>
        <p:spPr>
          <a:xfrm rot="5400000">
            <a:off x="2070926" y="1969326"/>
            <a:ext cx="928624" cy="4159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" idx="2"/>
            <a:endCxn id="318468" idx="3"/>
          </p:cNvCxnSpPr>
          <p:nvPr/>
        </p:nvCxnSpPr>
        <p:spPr>
          <a:xfrm rot="5400000">
            <a:off x="5487988" y="1970088"/>
            <a:ext cx="901700" cy="46672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0" idx="2"/>
            <a:endCxn id="318470" idx="0"/>
          </p:cNvCxnSpPr>
          <p:nvPr/>
        </p:nvCxnSpPr>
        <p:spPr>
          <a:xfrm rot="16200000" flipH="1">
            <a:off x="1985994" y="3079782"/>
            <a:ext cx="522224" cy="5318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  <a:endCxn id="318471" idx="0"/>
          </p:cNvCxnSpPr>
          <p:nvPr/>
        </p:nvCxnSpPr>
        <p:spPr>
          <a:xfrm rot="16200000" flipH="1">
            <a:off x="5792787" y="2741612"/>
            <a:ext cx="457200" cy="122237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5" grpId="0" animBg="1"/>
      <p:bldP spid="19" grpId="0" animBg="1"/>
      <p:bldP spid="2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3367"/>
              </p:ext>
            </p:extLst>
          </p:nvPr>
        </p:nvGraphicFramePr>
        <p:xfrm>
          <a:off x="723900" y="2857500"/>
          <a:ext cx="22590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0" name="Equation" r:id="rId3" imgW="1117440" imgH="241200" progId="Equation.3">
                  <p:embed/>
                </p:oleObj>
              </mc:Choice>
              <mc:Fallback>
                <p:oleObj name="Equation" r:id="rId3" imgW="1117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2857500"/>
                        <a:ext cx="2259012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015674"/>
              </p:ext>
            </p:extLst>
          </p:nvPr>
        </p:nvGraphicFramePr>
        <p:xfrm>
          <a:off x="1509712" y="3492500"/>
          <a:ext cx="14636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1" name="Equation" r:id="rId5" imgW="723600" imgH="177480" progId="Equation.3">
                  <p:embed/>
                </p:oleObj>
              </mc:Choice>
              <mc:Fallback>
                <p:oleObj name="Equation" r:id="rId5" imgW="723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2" y="3492500"/>
                        <a:ext cx="1463675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Brace 8"/>
          <p:cNvSpPr/>
          <p:nvPr/>
        </p:nvSpPr>
        <p:spPr>
          <a:xfrm>
            <a:off x="3062287" y="2743200"/>
            <a:ext cx="3810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6200000" flipH="1" flipV="1">
            <a:off x="3618547" y="32715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13384"/>
              </p:ext>
            </p:extLst>
          </p:nvPr>
        </p:nvGraphicFramePr>
        <p:xfrm>
          <a:off x="4027487" y="38862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2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7" y="38862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881477"/>
              </p:ext>
            </p:extLst>
          </p:nvPr>
        </p:nvGraphicFramePr>
        <p:xfrm>
          <a:off x="3886199" y="2870200"/>
          <a:ext cx="29098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3" name="Equation" r:id="rId9" imgW="1447560" imgH="482400" progId="Equation.3">
                  <p:embed/>
                </p:oleObj>
              </mc:Choice>
              <mc:Fallback>
                <p:oleObj name="Equation" r:id="rId9" imgW="144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199" y="2870200"/>
                        <a:ext cx="2909888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090764"/>
              </p:ext>
            </p:extLst>
          </p:nvPr>
        </p:nvGraphicFramePr>
        <p:xfrm>
          <a:off x="3886200" y="4318000"/>
          <a:ext cx="18938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4" name="Equation" r:id="rId11" imgW="939600" imgH="469800" progId="Equation.3">
                  <p:embed/>
                </p:oleObj>
              </mc:Choice>
              <mc:Fallback>
                <p:oleObj name="Equation" r:id="rId11" imgW="939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18000"/>
                        <a:ext cx="1893887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661761"/>
              </p:ext>
            </p:extLst>
          </p:nvPr>
        </p:nvGraphicFramePr>
        <p:xfrm>
          <a:off x="6338887" y="5257800"/>
          <a:ext cx="11287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5" name="Equation" r:id="rId13" imgW="558720" imgH="431640" progId="Equation.3">
                  <p:embed/>
                </p:oleObj>
              </mc:Choice>
              <mc:Fallback>
                <p:oleObj name="Equation" r:id="rId13" imgW="558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887" y="5257800"/>
                        <a:ext cx="112871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OM11-P12-15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" y="457200"/>
            <a:ext cx="4221099" cy="1714500"/>
          </a:xfrm>
          <a:prstGeom prst="rect">
            <a:avLst/>
          </a:prstGeom>
          <a:ln w="15875">
            <a:noFill/>
          </a:ln>
        </p:spPr>
      </p:pic>
      <p:cxnSp>
        <p:nvCxnSpPr>
          <p:cNvPr id="3" name="Elbow Connector 2"/>
          <p:cNvCxnSpPr>
            <a:endCxn id="319499" idx="0"/>
          </p:cNvCxnSpPr>
          <p:nvPr/>
        </p:nvCxnSpPr>
        <p:spPr>
          <a:xfrm>
            <a:off x="5689601" y="5029200"/>
            <a:ext cx="1213642" cy="2286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408408"/>
              </p:ext>
            </p:extLst>
          </p:nvPr>
        </p:nvGraphicFramePr>
        <p:xfrm>
          <a:off x="865188" y="2552700"/>
          <a:ext cx="2233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4" name="Equation" r:id="rId3" imgW="1104840" imgH="228600" progId="Equation.3">
                  <p:embed/>
                </p:oleObj>
              </mc:Choice>
              <mc:Fallback>
                <p:oleObj name="Equation" r:id="rId3" imgW="110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552700"/>
                        <a:ext cx="22336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808240"/>
              </p:ext>
            </p:extLst>
          </p:nvPr>
        </p:nvGraphicFramePr>
        <p:xfrm>
          <a:off x="1638300" y="3175000"/>
          <a:ext cx="14636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5" name="Equation" r:id="rId5" imgW="723600" imgH="177480" progId="Equation.3">
                  <p:embed/>
                </p:oleObj>
              </mc:Choice>
              <mc:Fallback>
                <p:oleObj name="Equation" r:id="rId5" imgW="723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3175000"/>
                        <a:ext cx="1463675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>
            <a:off x="3190875" y="2565400"/>
            <a:ext cx="3810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6200000" flipH="1" flipV="1">
            <a:off x="3747135" y="295402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48575"/>
              </p:ext>
            </p:extLst>
          </p:nvPr>
        </p:nvGraphicFramePr>
        <p:xfrm>
          <a:off x="4232275" y="3556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6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556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323458"/>
              </p:ext>
            </p:extLst>
          </p:nvPr>
        </p:nvGraphicFramePr>
        <p:xfrm>
          <a:off x="4030663" y="2552510"/>
          <a:ext cx="29352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7" name="Equation" r:id="rId9" imgW="1460160" imgH="482400" progId="Equation.3">
                  <p:embed/>
                </p:oleObj>
              </mc:Choice>
              <mc:Fallback>
                <p:oleObj name="Equation" r:id="rId9" imgW="1460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2552510"/>
                        <a:ext cx="2935287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27774"/>
              </p:ext>
            </p:extLst>
          </p:nvPr>
        </p:nvGraphicFramePr>
        <p:xfrm>
          <a:off x="4030663" y="4038410"/>
          <a:ext cx="191928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8" name="Equation" r:id="rId11" imgW="952200" imgH="469800" progId="Equation.3">
                  <p:embed/>
                </p:oleObj>
              </mc:Choice>
              <mc:Fallback>
                <p:oleObj name="Equation" r:id="rId11" imgW="952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4038410"/>
                        <a:ext cx="1919287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0637"/>
              </p:ext>
            </p:extLst>
          </p:nvPr>
        </p:nvGraphicFramePr>
        <p:xfrm>
          <a:off x="6238875" y="5130800"/>
          <a:ext cx="11525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9" name="Equation" r:id="rId13" imgW="571320" imgH="444240" progId="Equation.3">
                  <p:embed/>
                </p:oleObj>
              </mc:Choice>
              <mc:Fallback>
                <p:oleObj name="Equation" r:id="rId13" imgW="571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5" y="5130800"/>
                        <a:ext cx="115252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OM11-P12-16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00" y="533400"/>
            <a:ext cx="4221099" cy="1450467"/>
          </a:xfrm>
          <a:prstGeom prst="rect">
            <a:avLst/>
          </a:prstGeom>
          <a:ln w="15875">
            <a:noFill/>
          </a:ln>
        </p:spPr>
      </p:pic>
      <p:cxnSp>
        <p:nvCxnSpPr>
          <p:cNvPr id="16" name="Elbow Connector 15"/>
          <p:cNvCxnSpPr>
            <a:endCxn id="13" idx="0"/>
          </p:cNvCxnSpPr>
          <p:nvPr/>
        </p:nvCxnSpPr>
        <p:spPr>
          <a:xfrm>
            <a:off x="5842001" y="4724400"/>
            <a:ext cx="973136" cy="4064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3307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37872"/>
              </p:ext>
            </p:extLst>
          </p:nvPr>
        </p:nvGraphicFramePr>
        <p:xfrm>
          <a:off x="4448175" y="1600200"/>
          <a:ext cx="202565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16" name="Equation" r:id="rId3" imgW="1002960" imgH="1346040" progId="Equation.3">
                  <p:embed/>
                </p:oleObj>
              </mc:Choice>
              <mc:Fallback>
                <p:oleObj name="Equation" r:id="rId3" imgW="100296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1600200"/>
                        <a:ext cx="2025650" cy="2692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07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92296"/>
              </p:ext>
            </p:extLst>
          </p:nvPr>
        </p:nvGraphicFramePr>
        <p:xfrm>
          <a:off x="4492625" y="4749800"/>
          <a:ext cx="26304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17" name="Equation" r:id="rId5" imgW="1307880" imgH="520560" progId="Equation.3">
                  <p:embed/>
                </p:oleObj>
              </mc:Choice>
              <mc:Fallback>
                <p:oleObj name="Equation" r:id="rId5" imgW="13078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4749800"/>
                        <a:ext cx="2630487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Up Arrow 10"/>
          <p:cNvSpPr/>
          <p:nvPr/>
        </p:nvSpPr>
        <p:spPr>
          <a:xfrm flipH="1" flipV="1">
            <a:off x="5105400" y="4419600"/>
            <a:ext cx="137160" cy="274320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" y="533400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i="1" u="sng" dirty="0" smtClean="0">
                <a:latin typeface="Times New Roman" pitchFamily="18" charset="0"/>
                <a:cs typeface="Times New Roman" pitchFamily="18" charset="0"/>
              </a:rPr>
              <a:t>Pravougaoni poprečni presek – 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2800" i="1" u="sng" dirty="0" smtClean="0">
                <a:latin typeface="Times New Roman" pitchFamily="18" charset="0"/>
                <a:cs typeface="Times New Roman" pitchFamily="18" charset="0"/>
              </a:rPr>
              <a:t>oeficijent oblika</a:t>
            </a:r>
            <a:endParaRPr lang="en-US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07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43485"/>
              </p:ext>
            </p:extLst>
          </p:nvPr>
        </p:nvGraphicFramePr>
        <p:xfrm>
          <a:off x="7235825" y="5105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18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5105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OM12-P12-1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6" y="1600198"/>
            <a:ext cx="3278124" cy="4210812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10940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847533"/>
              </p:ext>
            </p:extLst>
          </p:nvPr>
        </p:nvGraphicFramePr>
        <p:xfrm>
          <a:off x="1444625" y="609600"/>
          <a:ext cx="38830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56" name="Equation" r:id="rId3" imgW="1930320" imgH="520560" progId="Equation.3">
                  <p:embed/>
                </p:oleObj>
              </mc:Choice>
              <mc:Fallback>
                <p:oleObj name="Equation" r:id="rId3" imgW="19303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609600"/>
                        <a:ext cx="3883025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15486"/>
              </p:ext>
            </p:extLst>
          </p:nvPr>
        </p:nvGraphicFramePr>
        <p:xfrm>
          <a:off x="987425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57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392465"/>
              </p:ext>
            </p:extLst>
          </p:nvPr>
        </p:nvGraphicFramePr>
        <p:xfrm>
          <a:off x="1901825" y="1676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58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1676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836270"/>
              </p:ext>
            </p:extLst>
          </p:nvPr>
        </p:nvGraphicFramePr>
        <p:xfrm>
          <a:off x="1444625" y="2133600"/>
          <a:ext cx="3422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59" name="Equation" r:id="rId9" imgW="1701720" imgH="507960" progId="Equation.3">
                  <p:embed/>
                </p:oleObj>
              </mc:Choice>
              <mc:Fallback>
                <p:oleObj name="Equation" r:id="rId9" imgW="1701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2133600"/>
                        <a:ext cx="34226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44043"/>
              </p:ext>
            </p:extLst>
          </p:nvPr>
        </p:nvGraphicFramePr>
        <p:xfrm>
          <a:off x="1444625" y="3632200"/>
          <a:ext cx="57213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60" name="Equation" r:id="rId11" imgW="2844720" imgH="507960" progId="Equation.3">
                  <p:embed/>
                </p:oleObj>
              </mc:Choice>
              <mc:Fallback>
                <p:oleObj name="Equation" r:id="rId11" imgW="28447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3632200"/>
                        <a:ext cx="57213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49381"/>
              </p:ext>
            </p:extLst>
          </p:nvPr>
        </p:nvGraphicFramePr>
        <p:xfrm>
          <a:off x="1901825" y="32004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61" name="Equation" r:id="rId13" imgW="139680" imgH="203040" progId="Equation.3">
                  <p:embed/>
                </p:oleObj>
              </mc:Choice>
              <mc:Fallback>
                <p:oleObj name="Equation" r:id="rId13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32004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84534"/>
              </p:ext>
            </p:extLst>
          </p:nvPr>
        </p:nvGraphicFramePr>
        <p:xfrm>
          <a:off x="7312025" y="3962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62" name="Equation" r:id="rId14" imgW="190440" imgH="152280" progId="Equation.3">
                  <p:embed/>
                </p:oleObj>
              </mc:Choice>
              <mc:Fallback>
                <p:oleObj name="Equation" r:id="rId14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3962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75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1008062" y="558800"/>
          <a:ext cx="584993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4" name="Equation" r:id="rId3" imgW="2908080" imgH="558720" progId="Equation.3">
                  <p:embed/>
                </p:oleObj>
              </mc:Choice>
              <mc:Fallback>
                <p:oleObj name="Equation" r:id="rId3" imgW="29080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2" y="558800"/>
                        <a:ext cx="5849938" cy="1117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7" name="Object 3"/>
          <p:cNvGraphicFramePr>
            <a:graphicFrameLocks noChangeAspect="1"/>
          </p:cNvGraphicFramePr>
          <p:nvPr/>
        </p:nvGraphicFramePr>
        <p:xfrm>
          <a:off x="606425" y="9906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5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9906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8" name="Object 4"/>
          <p:cNvGraphicFramePr>
            <a:graphicFrameLocks noChangeAspect="1"/>
          </p:cNvGraphicFramePr>
          <p:nvPr/>
        </p:nvGraphicFramePr>
        <p:xfrm>
          <a:off x="541338" y="2133600"/>
          <a:ext cx="8145462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6" name="Equation" r:id="rId7" imgW="4520880" imgH="558720" progId="Equation.3">
                  <p:embed/>
                </p:oleObj>
              </mc:Choice>
              <mc:Fallback>
                <p:oleObj name="Equation" r:id="rId7" imgW="45208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133600"/>
                        <a:ext cx="8145462" cy="1001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1447800" y="1752600"/>
          <a:ext cx="2809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7" name="Equation" r:id="rId9" imgW="139680" imgH="203040" progId="Equation.3">
                  <p:embed/>
                </p:oleObj>
              </mc:Choice>
              <mc:Fallback>
                <p:oleObj name="Equation" r:id="rId9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752600"/>
                        <a:ext cx="28098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7"/>
          <p:cNvGraphicFramePr>
            <a:graphicFrameLocks noChangeAspect="1"/>
          </p:cNvGraphicFramePr>
          <p:nvPr/>
        </p:nvGraphicFramePr>
        <p:xfrm>
          <a:off x="1471612" y="31750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8" name="Equation" r:id="rId11" imgW="139680" imgH="203040" progId="Equation.3">
                  <p:embed/>
                </p:oleObj>
              </mc:Choice>
              <mc:Fallback>
                <p:oleObj name="Equation" r:id="rId11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2" y="31750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8"/>
          <p:cNvGraphicFramePr>
            <a:graphicFrameLocks noChangeAspect="1"/>
          </p:cNvGraphicFramePr>
          <p:nvPr/>
        </p:nvGraphicFramePr>
        <p:xfrm>
          <a:off x="533400" y="3657600"/>
          <a:ext cx="44513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39" name="Equation" r:id="rId12" imgW="2222280" imgH="482400" progId="Equation.3">
                  <p:embed/>
                </p:oleObj>
              </mc:Choice>
              <mc:Fallback>
                <p:oleObj name="Equation" r:id="rId12" imgW="2222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4451350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3" name="Object 9"/>
          <p:cNvGraphicFramePr>
            <a:graphicFrameLocks noChangeAspect="1"/>
          </p:cNvGraphicFramePr>
          <p:nvPr/>
        </p:nvGraphicFramePr>
        <p:xfrm>
          <a:off x="5592763" y="3884613"/>
          <a:ext cx="1069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40" name="Equation" r:id="rId14" imgW="533160" imgH="228600" progId="Equation.3">
                  <p:embed/>
                </p:oleObj>
              </mc:Choice>
              <mc:Fallback>
                <p:oleObj name="Equation" r:id="rId14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3884613"/>
                        <a:ext cx="1069975" cy="457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4" name="Object 10"/>
          <p:cNvGraphicFramePr>
            <a:graphicFrameLocks noChangeAspect="1"/>
          </p:cNvGraphicFramePr>
          <p:nvPr/>
        </p:nvGraphicFramePr>
        <p:xfrm>
          <a:off x="5105400" y="3962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41" name="Equation" r:id="rId16" imgW="190440" imgH="152280" progId="Equation.3">
                  <p:embed/>
                </p:oleObj>
              </mc:Choice>
              <mc:Fallback>
                <p:oleObj name="Equation" r:id="rId16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62400"/>
                        <a:ext cx="3841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0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Opšti izraz za deformacijski rad izražen preko presečnih sila 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098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 osnovu napred izloženog može se napisati i opšti izraz za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deformacijski rad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izražen preko bilo koje od pesečnih sila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a izvršen na elementarnom delu štapa (grede) dužine </a:t>
            </a:r>
            <a:r>
              <a:rPr lang="sr-Latn-C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ds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321539" name="Object 3"/>
          <p:cNvGraphicFramePr>
            <a:graphicFrameLocks noChangeAspect="1"/>
          </p:cNvGraphicFramePr>
          <p:nvPr/>
        </p:nvGraphicFramePr>
        <p:xfrm>
          <a:off x="855663" y="3962400"/>
          <a:ext cx="25098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80" name="Equation" r:id="rId3" imgW="1244520" imgH="444240" progId="Equation.3">
                  <p:embed/>
                </p:oleObj>
              </mc:Choice>
              <mc:Fallback>
                <p:oleObj name="Equation" r:id="rId3" imgW="1244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962400"/>
                        <a:ext cx="2509837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28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503944"/>
            <a:ext cx="73914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s ... Koordinata duž štapa,</a:t>
            </a:r>
          </a:p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/b</a:t>
            </a:r>
            <a:r>
              <a:rPr lang="sr-Latn-CS" sz="28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... Granice polja u kojima se menja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 bilo koja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od veličina F(s)/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(s)/J(s),</a:t>
            </a:r>
          </a:p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F(s) ... Bilo koja od 6 presečnih sila,</a:t>
            </a:r>
          </a:p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(s) ... Odgovarajuća fizička karaktristika,</a:t>
            </a:r>
          </a:p>
          <a:p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J(s) ... Odgovarajuća geometrijska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karakteristika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000" y="609600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Deformacijski rad za ceo štap ili gredu: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/>
        </p:nvGraphicFramePr>
        <p:xfrm>
          <a:off x="2844800" y="1219200"/>
          <a:ext cx="2946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04" name="Equation" r:id="rId3" imgW="1460160" imgH="495000" progId="Equation.3">
                  <p:embed/>
                </p:oleObj>
              </mc:Choice>
              <mc:Fallback>
                <p:oleObj name="Equation" r:id="rId3" imgW="1460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1219200"/>
                        <a:ext cx="2946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84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609600" y="685800"/>
          <a:ext cx="2946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28" name="Equation" r:id="rId3" imgW="1460160" imgH="495000" progId="Equation.3">
                  <p:embed/>
                </p:oleObj>
              </mc:Choice>
              <mc:Fallback>
                <p:oleObj name="Equation" r:id="rId3" imgW="14601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29464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1" y="2133600"/>
          <a:ext cx="7924799" cy="3124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88571"/>
                <a:gridCol w="1088571"/>
                <a:gridCol w="1088571"/>
                <a:gridCol w="1088571"/>
                <a:gridCol w="1088571"/>
                <a:gridCol w="1262744"/>
                <a:gridCol w="1219200"/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F(s)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N(z)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(z)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(z)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(z)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(z)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(z)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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(s)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J(s)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A(z)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(z)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(z)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(z)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A(z)/K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A(z)/K</a:t>
                      </a:r>
                      <a:r>
                        <a:rPr lang="sr-Latn-C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en-US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4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b="1" dirty="0" smtClean="0">
                <a:solidFill>
                  <a:schemeClr val="tx1"/>
                </a:solidFill>
                <a:cs typeface="Times New Roman" pitchFamily="18" charset="0"/>
              </a:rPr>
              <a:t>Deformacijski rad pri opštem slučaju opterećenja izražen preko presečnih sila </a:t>
            </a:r>
            <a:endParaRPr lang="en-US" sz="32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izvesnim slučajevima se na poprečnom preseku linijskog nosećeg elmenta mogu pojaviti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sve presečne sile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koje deluju na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elementarnom delu dužine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Tada će na osnovu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nezavisnosti opterećenja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(principa superpozicije)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deformacijski rad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biti jednak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zbiru deformacijskih radova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od svih presečnih sila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na elementarnom delu dužine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dz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9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Ako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napadne sile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svoje pune vrednosti dostižu postepeno, i ako se za vreme održavanja ravnoteže mogu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zanemariti ubrzanja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tačaka posmatranog mašinskog dela (ili konstrukcije), onda se može reći da je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ukupna promena energije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deformisane konstrukcije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ukupnoj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promeni potencijalne energije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Pod pretpostavkom da je konstrukcija izrađena od </a:t>
            </a:r>
            <a:r>
              <a:rPr lang="sr-Latn-CS" sz="3200" i="1" dirty="0" smtClean="0">
                <a:latin typeface="Times New Roman" pitchFamily="18" charset="0"/>
                <a:cs typeface="Times New Roman" pitchFamily="18" charset="0"/>
              </a:rPr>
              <a:t>idealno elastičnog materijala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može se govoriti o unutrašnjoj ili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potencijalnoj energiji elastične deformacije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325634" name="Object 2"/>
          <p:cNvGraphicFramePr>
            <a:graphicFrameLocks noChangeAspect="1"/>
          </p:cNvGraphicFramePr>
          <p:nvPr/>
        </p:nvGraphicFramePr>
        <p:xfrm>
          <a:off x="547688" y="609600"/>
          <a:ext cx="4764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60" name="Equation" r:id="rId3" imgW="2361960" imgH="457200" progId="Equation.3">
                  <p:embed/>
                </p:oleObj>
              </mc:Choice>
              <mc:Fallback>
                <p:oleObj name="Equation" r:id="rId3" imgW="236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609600"/>
                        <a:ext cx="4764087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6" name="Object 4"/>
          <p:cNvGraphicFramePr>
            <a:graphicFrameLocks noChangeAspect="1"/>
          </p:cNvGraphicFramePr>
          <p:nvPr/>
        </p:nvGraphicFramePr>
        <p:xfrm>
          <a:off x="547688" y="1752600"/>
          <a:ext cx="45339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61" name="Equation" r:id="rId5" imgW="2247840" imgH="965160" progId="Equation.3">
                  <p:embed/>
                </p:oleObj>
              </mc:Choice>
              <mc:Fallback>
                <p:oleObj name="Equation" r:id="rId5" imgW="22478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752600"/>
                        <a:ext cx="4533900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5"/>
          <p:cNvGraphicFramePr>
            <a:graphicFrameLocks noChangeAspect="1"/>
          </p:cNvGraphicFramePr>
          <p:nvPr/>
        </p:nvGraphicFramePr>
        <p:xfrm>
          <a:off x="533400" y="3886200"/>
          <a:ext cx="61991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862" name="Equation" r:id="rId7" imgW="3073320" imgH="965160" progId="Equation.3">
                  <p:embed/>
                </p:oleObj>
              </mc:Choice>
              <mc:Fallback>
                <p:oleObj name="Equation" r:id="rId7" imgW="30733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86200"/>
                        <a:ext cx="6199188" cy="193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38800" y="609600"/>
            <a:ext cx="2590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... Infinitezimalni deformacijski rad u jednom infinitezimalnom elementu.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3124200"/>
            <a:ext cx="190500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... Ukupni deformacijski rad na celoj dužini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linijskog elementa (jedno polje).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3048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 konstrukciju sastavljenu od </a:t>
            </a:r>
            <a:r>
              <a:rPr lang="sr-Latn-C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polja važi: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6658" name="Object 2"/>
          <p:cNvGraphicFramePr>
            <a:graphicFrameLocks noChangeAspect="1"/>
          </p:cNvGraphicFramePr>
          <p:nvPr/>
        </p:nvGraphicFramePr>
        <p:xfrm>
          <a:off x="685800" y="2209800"/>
          <a:ext cx="7427913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6" name="Equation" r:id="rId3" imgW="3682800" imgH="1015920" progId="Equation.3">
                  <p:embed/>
                </p:oleObj>
              </mc:Choice>
              <mc:Fallback>
                <p:oleObj name="Equation" r:id="rId3" imgW="368280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7427913" cy="203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Elbow Connector 9"/>
          <p:cNvCxnSpPr>
            <a:stCxn id="5" idx="3"/>
          </p:cNvCxnSpPr>
          <p:nvPr/>
        </p:nvCxnSpPr>
        <p:spPr>
          <a:xfrm>
            <a:off x="3733800" y="1133565"/>
            <a:ext cx="685800" cy="10762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800" i="1" u="sng" dirty="0" smtClean="0">
                <a:latin typeface="Times New Roman" pitchFamily="18" charset="0"/>
                <a:cs typeface="Times New Roman" pitchFamily="18" charset="0"/>
              </a:rPr>
              <a:t>Deformacijski rad – Primer</a:t>
            </a:r>
            <a:r>
              <a:rPr lang="en-US" sz="2800" i="1" u="sng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576935"/>
            <a:ext cx="6629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Greda na sredini opterećena koncentrisanom silom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02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355019"/>
              </p:ext>
            </p:extLst>
          </p:nvPr>
        </p:nvGraphicFramePr>
        <p:xfrm>
          <a:off x="958850" y="4495800"/>
          <a:ext cx="66611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0" name="Equation" r:id="rId3" imgW="3301920" imgH="495000" progId="Equation.3">
                  <p:embed/>
                </p:oleObj>
              </mc:Choice>
              <mc:Fallback>
                <p:oleObj name="Equation" r:id="rId3" imgW="33019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4495800"/>
                        <a:ext cx="666115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OM12-P12-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72" y="1257290"/>
            <a:ext cx="6089904" cy="2331720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406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63</a:t>
            </a:fld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82863"/>
              </p:ext>
            </p:extLst>
          </p:nvPr>
        </p:nvGraphicFramePr>
        <p:xfrm>
          <a:off x="938213" y="2971800"/>
          <a:ext cx="71977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32" name="Equation" r:id="rId3" imgW="3568680" imgH="495000" progId="Equation.DSMT4">
                  <p:embed/>
                </p:oleObj>
              </mc:Choice>
              <mc:Fallback>
                <p:oleObj name="Equation" r:id="rId3" imgW="35686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971800"/>
                        <a:ext cx="7197725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5" name="Object 3"/>
          <p:cNvGraphicFramePr>
            <a:graphicFrameLocks noChangeAspect="1"/>
          </p:cNvGraphicFramePr>
          <p:nvPr/>
        </p:nvGraphicFramePr>
        <p:xfrm>
          <a:off x="1143000" y="4495800"/>
          <a:ext cx="1536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33" name="Equation" r:id="rId5" imgW="761760" imgH="457200" progId="Equation.3">
                  <p:embed/>
                </p:oleObj>
              </mc:Choice>
              <mc:Fallback>
                <p:oleObj name="Equation" r:id="rId5" imgW="761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15367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1236" name="Object 4"/>
          <p:cNvGraphicFramePr>
            <a:graphicFrameLocks noChangeAspect="1"/>
          </p:cNvGraphicFramePr>
          <p:nvPr/>
        </p:nvGraphicFramePr>
        <p:xfrm>
          <a:off x="1828800" y="4038600"/>
          <a:ext cx="2809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34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38600"/>
                        <a:ext cx="2809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OM12-P12-19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672" y="381000"/>
            <a:ext cx="6089904" cy="2331720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41026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4419600"/>
          </a:xfrm>
        </p:spPr>
        <p:txBody>
          <a:bodyPr>
            <a:no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Umesto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pojma potencijalne energije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elastične deformacije, u tehnici se koristi i pojam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deformacijskog rada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Ako sa rad spoljašnjih sila označimo sa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a potencijalnu energiju elastične deformacije - deformacijski rad, sa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onda na osnovu zakona o očuvanju energije možemo napisati da je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259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688654"/>
              </p:ext>
            </p:extLst>
          </p:nvPr>
        </p:nvGraphicFramePr>
        <p:xfrm>
          <a:off x="1822450" y="4572000"/>
          <a:ext cx="920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13"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4572000"/>
                        <a:ext cx="920750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32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375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98765"/>
              </p:ext>
            </p:extLst>
          </p:nvPr>
        </p:nvGraphicFramePr>
        <p:xfrm>
          <a:off x="533400" y="685800"/>
          <a:ext cx="920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37"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920750" cy="457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52600" y="685800"/>
            <a:ext cx="6858000" cy="28007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Predstavlja zapis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Klapejronovog teorema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definisanog na sljedeći način.</a:t>
            </a:r>
            <a:endParaRPr lang="sr-Latn-CS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Latn-CS" sz="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Rad izvršen od strane spoljašnjih sila na elastičnom telu (konstrukciji) za vreme njegovog deformisanja,  jednak je deformacijskom radu (potencijalnoj energiji deformacije) akumuliranom u posmatranom elastičnom telu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9" idx="1"/>
            <a:endCxn id="237569" idx="2"/>
          </p:cNvCxnSpPr>
          <p:nvPr/>
        </p:nvCxnSpPr>
        <p:spPr>
          <a:xfrm rot="10800000">
            <a:off x="993776" y="1143000"/>
            <a:ext cx="758825" cy="9431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3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marL="0" indent="0"/>
            <a:r>
              <a:rPr lang="sr-Latn-CS" sz="3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Deformacijski rad izražen pomoću spoljašnjih sila</a:t>
            </a:r>
            <a:endParaRPr lang="en-US" sz="3200" dirty="0" smtClean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480"/>
            <a:ext cx="8229600" cy="16459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Jednostavnosti radi, poći ćemo od podužno opterećene opruge i podužno opterećenog štapa.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6015335"/>
            <a:ext cx="70437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Podužno opterećena opruga i podužno opterećen štap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OM11-P1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7047"/>
            <a:ext cx="7043738" cy="3048953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21925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7023</TotalTime>
  <Words>1739</Words>
  <Application>Microsoft Office PowerPoint</Application>
  <PresentationFormat>On-screen Show (4:3)</PresentationFormat>
  <Paragraphs>205</Paragraphs>
  <Slides>63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Equity</vt:lpstr>
      <vt:lpstr>Equation</vt:lpstr>
      <vt:lpstr>MathType 6.0 Equation</vt:lpstr>
      <vt:lpstr>OTPORNOST MATERIJALA</vt:lpstr>
      <vt:lpstr>ENERGETSKI  METODI</vt:lpstr>
      <vt:lpstr>PowerPoint Presentation</vt:lpstr>
      <vt:lpstr>PowerPoint Presentation</vt:lpstr>
      <vt:lpstr>Deformacijski rad – Potencijalna energija deformacije</vt:lpstr>
      <vt:lpstr>PowerPoint Presentation</vt:lpstr>
      <vt:lpstr>PowerPoint Presentation</vt:lpstr>
      <vt:lpstr>PowerPoint Presentation</vt:lpstr>
      <vt:lpstr>Deformacijski rad izražen pomoću spoljašnjih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Deformacijski rad izražen pomoću unutrašnjih sila - Napona</vt:lpstr>
      <vt:lpstr>Deformacijski rad usled normalnih napona</vt:lpstr>
      <vt:lpstr>PowerPoint Presentation</vt:lpstr>
      <vt:lpstr>PowerPoint Presentation</vt:lpstr>
      <vt:lpstr>Deformacijski rad usled napona smicanja</vt:lpstr>
      <vt:lpstr>PowerPoint Presentation</vt:lpstr>
      <vt:lpstr>PowerPoint Presentation</vt:lpstr>
      <vt:lpstr>PowerPoint Presentation</vt:lpstr>
      <vt:lpstr>Deformacijski rad pri prostornom stanju napona (složenom opterećenju)</vt:lpstr>
      <vt:lpstr>PowerPoint Presentation</vt:lpstr>
      <vt:lpstr>PowerPoint Presentation</vt:lpstr>
      <vt:lpstr>PowerPoint Presentation</vt:lpstr>
      <vt:lpstr>Specifični deformacijski rad</vt:lpstr>
      <vt:lpstr>PowerPoint Presentation</vt:lpstr>
      <vt:lpstr>PowerPoint Presentation</vt:lpstr>
      <vt:lpstr>PowerPoint Presentation</vt:lpstr>
      <vt:lpstr>Deformacijski rad izražen preko presečnih sila </vt:lpstr>
      <vt:lpstr>Specifični deformacijski rad izražen preko presečne normalne sile N</vt:lpstr>
      <vt:lpstr>PowerPoint Presentation</vt:lpstr>
      <vt:lpstr>PowerPoint Presentation</vt:lpstr>
      <vt:lpstr>PowerPoint Presentation</vt:lpstr>
      <vt:lpstr>Deformacijski rad izražen preko presečnog momenta uvijanja</vt:lpstr>
      <vt:lpstr>PowerPoint Presentation</vt:lpstr>
      <vt:lpstr>PowerPoint Presentation</vt:lpstr>
      <vt:lpstr>PowerPoint Presentation</vt:lpstr>
      <vt:lpstr>Deformacijski rad izražen preko presečnog momenta savijanja</vt:lpstr>
      <vt:lpstr>PowerPoint Presentation</vt:lpstr>
      <vt:lpstr>PowerPoint Presentation</vt:lpstr>
      <vt:lpstr>PowerPoint Presentation</vt:lpstr>
      <vt:lpstr>PowerPoint Presentation</vt:lpstr>
      <vt:lpstr>Deformacijski rad izražen preko presečnih poprečnih sila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Opšti izraz za deformacijski rad izražen preko presečnih sila </vt:lpstr>
      <vt:lpstr>PowerPoint Presentation</vt:lpstr>
      <vt:lpstr>PowerPoint Presentation</vt:lpstr>
      <vt:lpstr>Deformacijski rad pri opštem slučaju opterećenja izražen preko presečnih sila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user1</cp:lastModifiedBy>
  <cp:revision>974</cp:revision>
  <dcterms:created xsi:type="dcterms:W3CDTF">2015-02-23T09:28:50Z</dcterms:created>
  <dcterms:modified xsi:type="dcterms:W3CDTF">2016-05-16T14:36:12Z</dcterms:modified>
</cp:coreProperties>
</file>